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9" r:id="rId4"/>
    <p:sldMasterId id="2147483747" r:id="rId5"/>
    <p:sldMasterId id="2147483763" r:id="rId6"/>
    <p:sldMasterId id="2147483775" r:id="rId7"/>
    <p:sldMasterId id="2147483787" r:id="rId8"/>
    <p:sldMasterId id="2147483790" r:id="rId9"/>
  </p:sldMasterIdLst>
  <p:notesMasterIdLst>
    <p:notesMasterId r:id="rId67"/>
  </p:notesMasterIdLst>
  <p:handoutMasterIdLst>
    <p:handoutMasterId r:id="rId68"/>
  </p:handoutMasterIdLst>
  <p:sldIdLst>
    <p:sldId id="328" r:id="rId10"/>
    <p:sldId id="2145706244" r:id="rId11"/>
    <p:sldId id="2145706245" r:id="rId12"/>
    <p:sldId id="2145706246" r:id="rId13"/>
    <p:sldId id="2145706247" r:id="rId14"/>
    <p:sldId id="2145706248" r:id="rId15"/>
    <p:sldId id="2145706249" r:id="rId16"/>
    <p:sldId id="2145706250" r:id="rId17"/>
    <p:sldId id="2145706251" r:id="rId18"/>
    <p:sldId id="2145706252" r:id="rId19"/>
    <p:sldId id="2145706253" r:id="rId20"/>
    <p:sldId id="336" r:id="rId21"/>
    <p:sldId id="2145706210" r:id="rId22"/>
    <p:sldId id="2145706211" r:id="rId23"/>
    <p:sldId id="2145706212" r:id="rId24"/>
    <p:sldId id="2145706213" r:id="rId25"/>
    <p:sldId id="2145706214" r:id="rId26"/>
    <p:sldId id="2145706215" r:id="rId27"/>
    <p:sldId id="263" r:id="rId28"/>
    <p:sldId id="265" r:id="rId29"/>
    <p:sldId id="264" r:id="rId30"/>
    <p:sldId id="266" r:id="rId31"/>
    <p:sldId id="339" r:id="rId32"/>
    <p:sldId id="2145706216" r:id="rId33"/>
    <p:sldId id="257" r:id="rId34"/>
    <p:sldId id="258" r:id="rId35"/>
    <p:sldId id="267" r:id="rId36"/>
    <p:sldId id="262" r:id="rId37"/>
    <p:sldId id="260" r:id="rId38"/>
    <p:sldId id="281" r:id="rId39"/>
    <p:sldId id="280" r:id="rId40"/>
    <p:sldId id="2145706243" r:id="rId41"/>
    <p:sldId id="2145706204" r:id="rId42"/>
    <p:sldId id="2145706205" r:id="rId43"/>
    <p:sldId id="2145706206" r:id="rId44"/>
    <p:sldId id="2145706194" r:id="rId45"/>
    <p:sldId id="2145706203" r:id="rId46"/>
    <p:sldId id="297" r:id="rId47"/>
    <p:sldId id="361" r:id="rId48"/>
    <p:sldId id="362" r:id="rId49"/>
    <p:sldId id="259" r:id="rId50"/>
    <p:sldId id="2145706208" r:id="rId51"/>
    <p:sldId id="282" r:id="rId52"/>
    <p:sldId id="378" r:id="rId53"/>
    <p:sldId id="2145706207" r:id="rId54"/>
    <p:sldId id="2145706197" r:id="rId55"/>
    <p:sldId id="337" r:id="rId56"/>
    <p:sldId id="2145706256" r:id="rId57"/>
    <p:sldId id="2145706265" r:id="rId58"/>
    <p:sldId id="256" r:id="rId59"/>
    <p:sldId id="2145706257" r:id="rId60"/>
    <p:sldId id="2145706260" r:id="rId61"/>
    <p:sldId id="2145706261" r:id="rId62"/>
    <p:sldId id="2145706262" r:id="rId63"/>
    <p:sldId id="261" r:id="rId64"/>
    <p:sldId id="2145706264" r:id="rId65"/>
    <p:sldId id="2145706266" r:id="rId66"/>
  </p:sldIdLst>
  <p:sldSz cx="12192000" cy="6858000"/>
  <p:notesSz cx="6858000" cy="9945688"/>
  <p:defaultTextStyle>
    <a:defPPr>
      <a:defRPr lang="en-US"/>
    </a:defPPr>
    <a:lvl1pPr marL="0" algn="l" defTabSz="1230125" rtl="0" eaLnBrk="1" latinLnBrk="0" hangingPunct="1">
      <a:defRPr sz="2400" kern="1200">
        <a:solidFill>
          <a:schemeClr val="tx1"/>
        </a:solidFill>
        <a:latin typeface="+mn-lt"/>
        <a:ea typeface="+mn-ea"/>
        <a:cs typeface="+mn-cs"/>
      </a:defRPr>
    </a:lvl1pPr>
    <a:lvl2pPr marL="615062" algn="l" defTabSz="1230125" rtl="0" eaLnBrk="1" latinLnBrk="0" hangingPunct="1">
      <a:defRPr sz="2400" kern="1200">
        <a:solidFill>
          <a:schemeClr val="tx1"/>
        </a:solidFill>
        <a:latin typeface="+mn-lt"/>
        <a:ea typeface="+mn-ea"/>
        <a:cs typeface="+mn-cs"/>
      </a:defRPr>
    </a:lvl2pPr>
    <a:lvl3pPr marL="1230125" algn="l" defTabSz="1230125" rtl="0" eaLnBrk="1" latinLnBrk="0" hangingPunct="1">
      <a:defRPr sz="2400" kern="1200">
        <a:solidFill>
          <a:schemeClr val="tx1"/>
        </a:solidFill>
        <a:latin typeface="+mn-lt"/>
        <a:ea typeface="+mn-ea"/>
        <a:cs typeface="+mn-cs"/>
      </a:defRPr>
    </a:lvl3pPr>
    <a:lvl4pPr marL="1845187" algn="l" defTabSz="1230125" rtl="0" eaLnBrk="1" latinLnBrk="0" hangingPunct="1">
      <a:defRPr sz="2400" kern="1200">
        <a:solidFill>
          <a:schemeClr val="tx1"/>
        </a:solidFill>
        <a:latin typeface="+mn-lt"/>
        <a:ea typeface="+mn-ea"/>
        <a:cs typeface="+mn-cs"/>
      </a:defRPr>
    </a:lvl4pPr>
    <a:lvl5pPr marL="2460246" algn="l" defTabSz="1230125" rtl="0" eaLnBrk="1" latinLnBrk="0" hangingPunct="1">
      <a:defRPr sz="2400" kern="1200">
        <a:solidFill>
          <a:schemeClr val="tx1"/>
        </a:solidFill>
        <a:latin typeface="+mn-lt"/>
        <a:ea typeface="+mn-ea"/>
        <a:cs typeface="+mn-cs"/>
      </a:defRPr>
    </a:lvl5pPr>
    <a:lvl6pPr marL="3075310" algn="l" defTabSz="1230125" rtl="0" eaLnBrk="1" latinLnBrk="0" hangingPunct="1">
      <a:defRPr sz="2400" kern="1200">
        <a:solidFill>
          <a:schemeClr val="tx1"/>
        </a:solidFill>
        <a:latin typeface="+mn-lt"/>
        <a:ea typeface="+mn-ea"/>
        <a:cs typeface="+mn-cs"/>
      </a:defRPr>
    </a:lvl6pPr>
    <a:lvl7pPr marL="3690372" algn="l" defTabSz="1230125" rtl="0" eaLnBrk="1" latinLnBrk="0" hangingPunct="1">
      <a:defRPr sz="2400" kern="1200">
        <a:solidFill>
          <a:schemeClr val="tx1"/>
        </a:solidFill>
        <a:latin typeface="+mn-lt"/>
        <a:ea typeface="+mn-ea"/>
        <a:cs typeface="+mn-cs"/>
      </a:defRPr>
    </a:lvl7pPr>
    <a:lvl8pPr marL="4305434" algn="l" defTabSz="1230125" rtl="0" eaLnBrk="1" latinLnBrk="0" hangingPunct="1">
      <a:defRPr sz="2400" kern="1200">
        <a:solidFill>
          <a:schemeClr val="tx1"/>
        </a:solidFill>
        <a:latin typeface="+mn-lt"/>
        <a:ea typeface="+mn-ea"/>
        <a:cs typeface="+mn-cs"/>
      </a:defRPr>
    </a:lvl8pPr>
    <a:lvl9pPr marL="4920494" algn="l" defTabSz="123012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57F44528-53B4-47F5-B810-F358A37BA01B}">
          <p14:sldIdLst>
            <p14:sldId id="328"/>
            <p14:sldId id="2145706244"/>
            <p14:sldId id="2145706245"/>
            <p14:sldId id="2145706246"/>
            <p14:sldId id="2145706247"/>
            <p14:sldId id="2145706248"/>
            <p14:sldId id="2145706249"/>
            <p14:sldId id="2145706250"/>
            <p14:sldId id="2145706251"/>
            <p14:sldId id="2145706252"/>
            <p14:sldId id="2145706253"/>
            <p14:sldId id="336"/>
            <p14:sldId id="2145706210"/>
            <p14:sldId id="2145706211"/>
            <p14:sldId id="2145706212"/>
            <p14:sldId id="2145706213"/>
            <p14:sldId id="2145706214"/>
            <p14:sldId id="2145706215"/>
            <p14:sldId id="263"/>
            <p14:sldId id="265"/>
            <p14:sldId id="264"/>
            <p14:sldId id="266"/>
            <p14:sldId id="339"/>
            <p14:sldId id="2145706216"/>
            <p14:sldId id="257"/>
            <p14:sldId id="258"/>
            <p14:sldId id="267"/>
            <p14:sldId id="262"/>
            <p14:sldId id="260"/>
            <p14:sldId id="281"/>
            <p14:sldId id="280"/>
            <p14:sldId id="2145706243"/>
            <p14:sldId id="2145706204"/>
            <p14:sldId id="2145706205"/>
            <p14:sldId id="2145706206"/>
            <p14:sldId id="2145706194"/>
            <p14:sldId id="2145706203"/>
            <p14:sldId id="297"/>
            <p14:sldId id="361"/>
            <p14:sldId id="362"/>
            <p14:sldId id="259"/>
            <p14:sldId id="2145706208"/>
            <p14:sldId id="282"/>
            <p14:sldId id="378"/>
            <p14:sldId id="2145706207"/>
            <p14:sldId id="2145706197"/>
            <p14:sldId id="337"/>
            <p14:sldId id="2145706256"/>
            <p14:sldId id="2145706265"/>
            <p14:sldId id="256"/>
            <p14:sldId id="2145706257"/>
            <p14:sldId id="2145706260"/>
            <p14:sldId id="2145706261"/>
            <p14:sldId id="2145706262"/>
            <p14:sldId id="261"/>
            <p14:sldId id="2145706264"/>
            <p14:sldId id="2145706266"/>
          </p14:sldIdLst>
        </p14:section>
      </p14:sectionLst>
    </p:ext>
    <p:ext uri="{EFAFB233-063F-42B5-8137-9DF3F51BA10A}">
      <p15:sldGuideLst xmlns:p15="http://schemas.microsoft.com/office/powerpoint/2012/main">
        <p15:guide id="1" orient="horz" pos="2160" userDrawn="1">
          <p15:clr>
            <a:srgbClr val="A4A3A4"/>
          </p15:clr>
        </p15:guide>
        <p15:guide id="2" orient="horz" pos="709" userDrawn="1">
          <p15:clr>
            <a:srgbClr val="A4A3A4"/>
          </p15:clr>
        </p15:guide>
        <p15:guide id="3" orient="horz" pos="4065" userDrawn="1">
          <p15:clr>
            <a:srgbClr val="A4A3A4"/>
          </p15:clr>
        </p15:guide>
        <p15:guide id="4" orient="horz" pos="2387" userDrawn="1">
          <p15:clr>
            <a:srgbClr val="A4A3A4"/>
          </p15:clr>
        </p15:guide>
        <p15:guide id="5" pos="3840" userDrawn="1">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8vx1" initials="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B8B8"/>
    <a:srgbClr val="005CA9"/>
    <a:srgbClr val="0065B8"/>
    <a:srgbClr val="002E54"/>
    <a:srgbClr val="0C65B0"/>
    <a:srgbClr val="0662B1"/>
    <a:srgbClr val="FBB900"/>
    <a:srgbClr val="E0E5E8"/>
    <a:srgbClr val="E9EDEF"/>
    <a:srgbClr val="95A8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3820" autoAdjust="0"/>
  </p:normalViewPr>
  <p:slideViewPr>
    <p:cSldViewPr snapToObjects="1">
      <p:cViewPr varScale="1">
        <p:scale>
          <a:sx n="73" d="100"/>
          <a:sy n="73" d="100"/>
        </p:scale>
        <p:origin x="102" y="72"/>
      </p:cViewPr>
      <p:guideLst>
        <p:guide orient="horz" pos="2160"/>
        <p:guide orient="horz" pos="709"/>
        <p:guide orient="horz" pos="4065"/>
        <p:guide orient="horz" pos="2387"/>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Objects="1">
      <p:cViewPr varScale="1">
        <p:scale>
          <a:sx n="87" d="100"/>
          <a:sy n="87" d="100"/>
        </p:scale>
        <p:origin x="4238" y="77"/>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notesMaster" Target="notesMasters/notesMaster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4.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883852" y="0"/>
            <a:ext cx="2972547" cy="499352"/>
          </a:xfrm>
          <a:prstGeom prst="rect">
            <a:avLst/>
          </a:prstGeom>
        </p:spPr>
        <p:txBody>
          <a:bodyPr vert="horz" lIns="91861" tIns="45930" rIns="91861" bIns="45930" rtlCol="0"/>
          <a:lstStyle>
            <a:lvl1pPr algn="r">
              <a:defRPr sz="1200"/>
            </a:lvl1pPr>
          </a:lstStyle>
          <a:p>
            <a:fld id="{F188809A-F0A3-4702-A920-B0AB617E1914}" type="datetimeFigureOut">
              <a:rPr lang="en-GB" smtClean="0"/>
              <a:t>28/09/2026</a:t>
            </a:fld>
            <a:endParaRPr lang="en-GB"/>
          </a:p>
        </p:txBody>
      </p:sp>
      <p:sp>
        <p:nvSpPr>
          <p:cNvPr id="4" name="Slide Number Placeholder 3"/>
          <p:cNvSpPr>
            <a:spLocks noGrp="1"/>
          </p:cNvSpPr>
          <p:nvPr>
            <p:ph type="sldNum" sz="quarter" idx="3"/>
          </p:nvPr>
        </p:nvSpPr>
        <p:spPr>
          <a:xfrm>
            <a:off x="3883852" y="9446337"/>
            <a:ext cx="2972547" cy="499352"/>
          </a:xfrm>
          <a:prstGeom prst="rect">
            <a:avLst/>
          </a:prstGeom>
        </p:spPr>
        <p:txBody>
          <a:bodyPr vert="horz" lIns="91861" tIns="45930" rIns="91861" bIns="45930" rtlCol="0" anchor="b"/>
          <a:lstStyle>
            <a:lvl1pPr algn="r">
              <a:defRPr sz="1200"/>
            </a:lvl1pPr>
          </a:lstStyle>
          <a:p>
            <a:fld id="{D5EFDB6B-6011-4FD7-8B6F-4593BB7042A3}" type="slidenum">
              <a:rPr lang="en-GB" smtClean="0"/>
              <a:t>‹nr.›</a:t>
            </a:fld>
            <a:endParaRPr lang="en-GB"/>
          </a:p>
        </p:txBody>
      </p:sp>
      <p:sp>
        <p:nvSpPr>
          <p:cNvPr id="5" name="Footer Placeholder 4"/>
          <p:cNvSpPr>
            <a:spLocks noGrp="1"/>
          </p:cNvSpPr>
          <p:nvPr>
            <p:ph type="ftr" sz="quarter" idx="2"/>
          </p:nvPr>
        </p:nvSpPr>
        <p:spPr>
          <a:xfrm>
            <a:off x="0" y="9446337"/>
            <a:ext cx="2972547" cy="499352"/>
          </a:xfrm>
          <a:prstGeom prst="rect">
            <a:avLst/>
          </a:prstGeom>
        </p:spPr>
        <p:txBody>
          <a:bodyPr vert="horz" lIns="91861" tIns="45930" rIns="91861" bIns="45930" rtlCol="0" anchor="b"/>
          <a:lstStyle>
            <a:lvl1pPr algn="l">
              <a:defRPr sz="1200"/>
            </a:lvl1pPr>
          </a:lstStyle>
          <a:p>
            <a:r>
              <a:rPr lang="en-US" dirty="0"/>
              <a:t>Confidential</a:t>
            </a:r>
            <a:endParaRPr lang="en-GB" dirty="0"/>
          </a:p>
        </p:txBody>
      </p:sp>
    </p:spTree>
    <p:extLst>
      <p:ext uri="{BB962C8B-B14F-4D97-AF65-F5344CB8AC3E}">
        <p14:creationId xmlns:p14="http://schemas.microsoft.com/office/powerpoint/2010/main" val="190505167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97285"/>
          </a:xfrm>
          <a:prstGeom prst="rect">
            <a:avLst/>
          </a:prstGeom>
        </p:spPr>
        <p:txBody>
          <a:bodyPr vert="horz" lIns="91861" tIns="45930" rIns="91861" bIns="45930" rtlCol="0"/>
          <a:lstStyle>
            <a:lvl1pPr algn="l">
              <a:defRPr sz="1200"/>
            </a:lvl1pPr>
          </a:lstStyle>
          <a:p>
            <a:endParaRPr lang="en-US"/>
          </a:p>
        </p:txBody>
      </p:sp>
      <p:sp>
        <p:nvSpPr>
          <p:cNvPr id="3" name="Tijdelijke aanduiding voor datum 2"/>
          <p:cNvSpPr>
            <a:spLocks noGrp="1"/>
          </p:cNvSpPr>
          <p:nvPr>
            <p:ph type="dt" idx="1"/>
          </p:nvPr>
        </p:nvSpPr>
        <p:spPr>
          <a:xfrm>
            <a:off x="3885010" y="0"/>
            <a:ext cx="2971800" cy="497285"/>
          </a:xfrm>
          <a:prstGeom prst="rect">
            <a:avLst/>
          </a:prstGeom>
        </p:spPr>
        <p:txBody>
          <a:bodyPr vert="horz" lIns="91861" tIns="45930" rIns="91861" bIns="45930" rtlCol="0"/>
          <a:lstStyle>
            <a:lvl1pPr algn="r">
              <a:defRPr sz="1200"/>
            </a:lvl1pPr>
          </a:lstStyle>
          <a:p>
            <a:fld id="{534913ED-CD3B-4F92-AB32-A22ED7FB8977}" type="datetimeFigureOut">
              <a:rPr lang="en-US" smtClean="0"/>
              <a:pPr/>
              <a:t>9/28/2026</a:t>
            </a:fld>
            <a:endParaRPr lang="en-US"/>
          </a:p>
        </p:txBody>
      </p:sp>
      <p:sp>
        <p:nvSpPr>
          <p:cNvPr id="4" name="Tijdelijke aanduiding voor dia-afbeelding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861" tIns="45930" rIns="91861" bIns="45930" rtlCol="0" anchor="ctr"/>
          <a:lstStyle/>
          <a:p>
            <a:endParaRPr lang="en-US"/>
          </a:p>
        </p:txBody>
      </p:sp>
      <p:sp>
        <p:nvSpPr>
          <p:cNvPr id="5" name="Tijdelijke aanduiding voor notities 4"/>
          <p:cNvSpPr>
            <a:spLocks noGrp="1"/>
          </p:cNvSpPr>
          <p:nvPr>
            <p:ph type="body" sz="quarter" idx="3"/>
          </p:nvPr>
        </p:nvSpPr>
        <p:spPr>
          <a:xfrm>
            <a:off x="685801" y="4724202"/>
            <a:ext cx="5486400" cy="4475560"/>
          </a:xfrm>
          <a:prstGeom prst="rect">
            <a:avLst/>
          </a:prstGeom>
        </p:spPr>
        <p:txBody>
          <a:bodyPr vert="horz" lIns="91861" tIns="45930" rIns="91861" bIns="4593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9446102"/>
            <a:ext cx="2971800" cy="497285"/>
          </a:xfrm>
          <a:prstGeom prst="rect">
            <a:avLst/>
          </a:prstGeom>
        </p:spPr>
        <p:txBody>
          <a:bodyPr vert="horz" lIns="91861" tIns="45930" rIns="91861" bIns="4593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85010" y="9446102"/>
            <a:ext cx="2971800" cy="497285"/>
          </a:xfrm>
          <a:prstGeom prst="rect">
            <a:avLst/>
          </a:prstGeom>
        </p:spPr>
        <p:txBody>
          <a:bodyPr vert="horz" lIns="91861" tIns="45930" rIns="91861" bIns="45930" rtlCol="0" anchor="b"/>
          <a:lstStyle>
            <a:lvl1pPr algn="r">
              <a:defRPr sz="1200"/>
            </a:lvl1pPr>
          </a:lstStyle>
          <a:p>
            <a:fld id="{A9927262-EDDD-4783-86D1-1D0C2C36F5DC}" type="slidenum">
              <a:rPr lang="en-US" smtClean="0"/>
              <a:pPr/>
              <a:t>‹nr.›</a:t>
            </a:fld>
            <a:endParaRPr lang="en-US"/>
          </a:p>
        </p:txBody>
      </p:sp>
    </p:spTree>
    <p:extLst>
      <p:ext uri="{BB962C8B-B14F-4D97-AF65-F5344CB8AC3E}">
        <p14:creationId xmlns:p14="http://schemas.microsoft.com/office/powerpoint/2010/main" val="1598116186"/>
      </p:ext>
    </p:extLst>
  </p:cSld>
  <p:clrMap bg1="lt1" tx1="dk1" bg2="lt2" tx2="dk2" accent1="accent1" accent2="accent2" accent3="accent3" accent4="accent4" accent5="accent5" accent6="accent6" hlink="hlink" folHlink="folHlink"/>
  <p:hf sldNum="0" hdr="0" ftr="0" dt="0"/>
  <p:notesStyle>
    <a:lvl1pPr marL="0" algn="l" defTabSz="1230125" rtl="0" eaLnBrk="1" latinLnBrk="0" hangingPunct="1">
      <a:defRPr sz="1733" kern="1200">
        <a:solidFill>
          <a:schemeClr val="tx1"/>
        </a:solidFill>
        <a:latin typeface="+mn-lt"/>
        <a:ea typeface="+mn-ea"/>
        <a:cs typeface="+mn-cs"/>
      </a:defRPr>
    </a:lvl1pPr>
    <a:lvl2pPr marL="615062" algn="l" defTabSz="1230125" rtl="0" eaLnBrk="1" latinLnBrk="0" hangingPunct="1">
      <a:defRPr sz="1733" kern="1200">
        <a:solidFill>
          <a:schemeClr val="tx1"/>
        </a:solidFill>
        <a:latin typeface="+mn-lt"/>
        <a:ea typeface="+mn-ea"/>
        <a:cs typeface="+mn-cs"/>
      </a:defRPr>
    </a:lvl2pPr>
    <a:lvl3pPr marL="1230125" algn="l" defTabSz="1230125" rtl="0" eaLnBrk="1" latinLnBrk="0" hangingPunct="1">
      <a:defRPr sz="1733" kern="1200">
        <a:solidFill>
          <a:schemeClr val="tx1"/>
        </a:solidFill>
        <a:latin typeface="+mn-lt"/>
        <a:ea typeface="+mn-ea"/>
        <a:cs typeface="+mn-cs"/>
      </a:defRPr>
    </a:lvl3pPr>
    <a:lvl4pPr marL="1845187" algn="l" defTabSz="1230125" rtl="0" eaLnBrk="1" latinLnBrk="0" hangingPunct="1">
      <a:defRPr sz="1733" kern="1200">
        <a:solidFill>
          <a:schemeClr val="tx1"/>
        </a:solidFill>
        <a:latin typeface="+mn-lt"/>
        <a:ea typeface="+mn-ea"/>
        <a:cs typeface="+mn-cs"/>
      </a:defRPr>
    </a:lvl4pPr>
    <a:lvl5pPr marL="2460246" algn="l" defTabSz="1230125" rtl="0" eaLnBrk="1" latinLnBrk="0" hangingPunct="1">
      <a:defRPr sz="1733" kern="1200">
        <a:solidFill>
          <a:schemeClr val="tx1"/>
        </a:solidFill>
        <a:latin typeface="+mn-lt"/>
        <a:ea typeface="+mn-ea"/>
        <a:cs typeface="+mn-cs"/>
      </a:defRPr>
    </a:lvl5pPr>
    <a:lvl6pPr marL="3075310" algn="l" defTabSz="1230125" rtl="0" eaLnBrk="1" latinLnBrk="0" hangingPunct="1">
      <a:defRPr sz="1733" kern="1200">
        <a:solidFill>
          <a:schemeClr val="tx1"/>
        </a:solidFill>
        <a:latin typeface="+mn-lt"/>
        <a:ea typeface="+mn-ea"/>
        <a:cs typeface="+mn-cs"/>
      </a:defRPr>
    </a:lvl6pPr>
    <a:lvl7pPr marL="3690372" algn="l" defTabSz="1230125" rtl="0" eaLnBrk="1" latinLnBrk="0" hangingPunct="1">
      <a:defRPr sz="1733" kern="1200">
        <a:solidFill>
          <a:schemeClr val="tx1"/>
        </a:solidFill>
        <a:latin typeface="+mn-lt"/>
        <a:ea typeface="+mn-ea"/>
        <a:cs typeface="+mn-cs"/>
      </a:defRPr>
    </a:lvl7pPr>
    <a:lvl8pPr marL="4305434" algn="l" defTabSz="1230125" rtl="0" eaLnBrk="1" latinLnBrk="0" hangingPunct="1">
      <a:defRPr sz="1733" kern="1200">
        <a:solidFill>
          <a:schemeClr val="tx1"/>
        </a:solidFill>
        <a:latin typeface="+mn-lt"/>
        <a:ea typeface="+mn-ea"/>
        <a:cs typeface="+mn-cs"/>
      </a:defRPr>
    </a:lvl8pPr>
    <a:lvl9pPr marL="4920494" algn="l" defTabSz="1230125" rtl="0" eaLnBrk="1" latinLnBrk="0" hangingPunct="1">
      <a:defRPr sz="173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052330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lnSpcReduction="10000"/>
          </a:bodyPr>
          <a:lstStyle/>
          <a:p>
            <a:r>
              <a:rPr lang="nl-NL" dirty="0">
                <a:latin typeface="Arial" panose="020B0604020202020204" pitchFamily="34" charset="0"/>
                <a:cs typeface="Arial" panose="020B0604020202020204" pitchFamily="34" charset="0"/>
              </a:rPr>
              <a:t>Aanleiding is de bezorgdheid aangaande het afnemen van het aantal vrijwilligers in Sterksel</a:t>
            </a:r>
          </a:p>
          <a:p>
            <a:r>
              <a:rPr lang="nl-NL" dirty="0">
                <a:latin typeface="Arial" panose="020B0604020202020204" pitchFamily="34" charset="0"/>
                <a:cs typeface="Arial" panose="020B0604020202020204" pitchFamily="34" charset="0"/>
              </a:rPr>
              <a:t>Drie bijeenkomsten van de initiatiefgroep hebben plaatsgevonden. De samenstelling is vaak gewijzigd</a:t>
            </a:r>
          </a:p>
          <a:p>
            <a:r>
              <a:rPr lang="nl-NL" dirty="0">
                <a:latin typeface="Arial" panose="020B0604020202020204" pitchFamily="34" charset="0"/>
                <a:cs typeface="Arial" panose="020B0604020202020204" pitchFamily="34" charset="0"/>
              </a:rPr>
              <a:t>Veel vrijwilligers in Sterksel zijn actief binnen de verenigingen, stichtingen, clubs en overige initiatieven. Vaak meerdere organisaties door één persoon.</a:t>
            </a:r>
          </a:p>
          <a:p>
            <a:r>
              <a:rPr lang="nl-NL" dirty="0">
                <a:latin typeface="Arial" panose="020B0604020202020204" pitchFamily="34" charset="0"/>
                <a:cs typeface="Arial" panose="020B0604020202020204" pitchFamily="34" charset="0"/>
              </a:rPr>
              <a:t>Er wordt erg veel werk verzet bij meerdere organisaties die bestaan dankzij de rol van de vrijwilliger.</a:t>
            </a:r>
          </a:p>
          <a:p>
            <a:r>
              <a:rPr lang="nl-NL" dirty="0">
                <a:latin typeface="Arial" panose="020B0604020202020204" pitchFamily="34" charset="0"/>
                <a:cs typeface="Arial" panose="020B0604020202020204" pitchFamily="34" charset="0"/>
              </a:rPr>
              <a:t>Zonder, of bij te weinig, vrijwilligers valt het sociaal maatschappelijke leven stil binnen Sterksel.</a:t>
            </a:r>
          </a:p>
          <a:p>
            <a:r>
              <a:rPr lang="nl-NL" dirty="0">
                <a:latin typeface="Arial" panose="020B0604020202020204" pitchFamily="34" charset="0"/>
                <a:cs typeface="Arial" panose="020B0604020202020204" pitchFamily="34" charset="0"/>
              </a:rPr>
              <a:t>Organisaties realiseren zich in toenemende mate dat de inzet van vrijwilligers meer aandacht behoeft en niet meer vanzelfsprekend is</a:t>
            </a:r>
          </a:p>
          <a:p>
            <a:r>
              <a:rPr lang="nl-NL" dirty="0">
                <a:latin typeface="Arial" panose="020B0604020202020204" pitchFamily="34" charset="0"/>
                <a:cs typeface="Arial" panose="020B0604020202020204" pitchFamily="34" charset="0"/>
              </a:rPr>
              <a:t>Thema’s: werven, waarderen, scholen/trainen, behouden, veiligheid, verzekering, juiste taken</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AFC2CE-5D4C-492F-8EFE-51FA7A1C6C44}"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8661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lnSpcReduction="10000"/>
          </a:bodyPr>
          <a:lstStyle/>
          <a:p>
            <a:pPr marL="0" indent="0">
              <a:buNone/>
            </a:pPr>
            <a:r>
              <a:rPr lang="nl-NL" dirty="0">
                <a:latin typeface="Arial" panose="020B0604020202020204" pitchFamily="34" charset="0"/>
                <a:cs typeface="Arial" panose="020B0604020202020204" pitchFamily="34" charset="0"/>
              </a:rPr>
              <a:t>Een </a:t>
            </a:r>
            <a:r>
              <a:rPr lang="nl-NL" b="1" dirty="0">
                <a:latin typeface="Arial" panose="020B0604020202020204" pitchFamily="34" charset="0"/>
                <a:cs typeface="Arial" panose="020B0604020202020204" pitchFamily="34" charset="0"/>
              </a:rPr>
              <a:t>vrijwilligersorganisatie</a:t>
            </a:r>
            <a:r>
              <a:rPr lang="nl-NL" dirty="0">
                <a:latin typeface="Arial" panose="020B0604020202020204" pitchFamily="34" charset="0"/>
                <a:cs typeface="Arial" panose="020B0604020202020204" pitchFamily="34" charset="0"/>
              </a:rPr>
              <a:t> is een organisatie in de maatschappelijke, culturele of sportieve sector waarvan het werk voor het grootste deel (of geheel) onbetaald door vrijwilligers wordt uitgevoerd. Inzet van vrijwilligers is voorwaardelijk met een minimum van vrijwilligers om de organisatie te laten voortbestaan.</a:t>
            </a:r>
          </a:p>
          <a:p>
            <a:pPr marL="0" indent="0">
              <a:buNone/>
            </a:pPr>
            <a:r>
              <a:rPr lang="nl-NL" dirty="0">
                <a:latin typeface="Arial" panose="020B0604020202020204" pitchFamily="34" charset="0"/>
                <a:cs typeface="Arial" panose="020B0604020202020204" pitchFamily="34" charset="0"/>
              </a:rPr>
              <a:t>Een zorginstelling maakt bijvoorbeeld van veel vrijwilligers gebruik, maar is dus geen vrijwilligersorganisatie.</a:t>
            </a:r>
          </a:p>
          <a:p>
            <a:pPr marL="0" indent="0">
              <a:buNone/>
            </a:pPr>
            <a:r>
              <a:rPr lang="nl-NL" dirty="0">
                <a:latin typeface="Arial" panose="020B0604020202020204" pitchFamily="34" charset="0"/>
                <a:cs typeface="Arial" panose="020B0604020202020204" pitchFamily="34" charset="0"/>
              </a:rPr>
              <a:t>De Dorpswinkel, de Dorpsraad, Bibliotheek en het dorpshuis wel. Veel verenigingen en clubs in Sterksel ook. </a:t>
            </a:r>
          </a:p>
          <a:p>
            <a:pPr marL="0" indent="0">
              <a:buNone/>
            </a:pPr>
            <a:r>
              <a:rPr lang="nl-NL" dirty="0">
                <a:latin typeface="Arial" panose="020B0604020202020204" pitchFamily="34" charset="0"/>
                <a:cs typeface="Arial" panose="020B0604020202020204" pitchFamily="34" charset="0"/>
              </a:rPr>
              <a:t>Wanneer de inwoners van Sterksel hechten aan het voortbestaan van het huidige sociaal – en cultureel aanbod dient die samenleving zelf verantwoordelijkheid te nemen door niet af te wachten tot het fout gaat.</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AFC2CE-5D4C-492F-8EFE-51FA7A1C6C44}"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2236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latin typeface="Arial" panose="020B0604020202020204" pitchFamily="34" charset="0"/>
                <a:cs typeface="Arial" panose="020B0604020202020204" pitchFamily="34" charset="0"/>
              </a:rPr>
              <a:t>Geen overeenkomst, geen status, taken niet vastgelegd, geen of onvoldoende scholing / instructie / training</a:t>
            </a:r>
          </a:p>
          <a:p>
            <a:r>
              <a:rPr lang="nl-NL" dirty="0">
                <a:latin typeface="Arial" panose="020B0604020202020204" pitchFamily="34" charset="0"/>
                <a:cs typeface="Arial" panose="020B0604020202020204" pitchFamily="34" charset="0"/>
              </a:rPr>
              <a:t>Rechten en plichten zijn onduidelijk</a:t>
            </a:r>
          </a:p>
          <a:p>
            <a:r>
              <a:rPr lang="nl-NL" dirty="0">
                <a:latin typeface="Arial" panose="020B0604020202020204" pitchFamily="34" charset="0"/>
                <a:cs typeface="Arial" panose="020B0604020202020204" pitchFamily="34" charset="0"/>
              </a:rPr>
              <a:t>Aansturing, begeleiding en controle zijn niet of onvoldoende geregeld</a:t>
            </a:r>
          </a:p>
          <a:p>
            <a:r>
              <a:rPr lang="nl-NL" dirty="0">
                <a:latin typeface="Arial" panose="020B0604020202020204" pitchFamily="34" charset="0"/>
                <a:cs typeface="Arial" panose="020B0604020202020204" pitchFamily="34" charset="0"/>
              </a:rPr>
              <a:t>Wet- en regelgeving conflicteren in toenemende mate</a:t>
            </a:r>
          </a:p>
          <a:p>
            <a:r>
              <a:rPr lang="nl-NL" dirty="0">
                <a:latin typeface="Arial" panose="020B0604020202020204" pitchFamily="34" charset="0"/>
                <a:cs typeface="Arial" panose="020B0604020202020204" pitchFamily="34" charset="0"/>
              </a:rPr>
              <a:t>Bestuursfuncties zijn toenemend moeilijk in te vullen omdat er steeds meer van bestuurders wordt verwacht op het gebied van verantwoordelijkheid en aansprakelijkheid</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AFC2CE-5D4C-492F-8EFE-51FA7A1C6C44}"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9499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Openingsdia. Pas de ondertitel aan op je gesprekspartner. Vervang de foto via rechtermuisknop op de afbeelding, Afbeelding wijzigen. De vorm blijft dan behouden.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976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Haal de punten weg die je niet behandelt, zodat de agenda klopt met je verhaal.</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83262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32000"/>
              </a:lnSpc>
              <a:spcAft>
                <a:spcPts val="1000"/>
              </a:spcAft>
              <a:buNone/>
            </a:pPr>
            <a:r>
              <a:rPr lang="en-US" sz="1200" dirty="0" err="1">
                <a:solidFill>
                  <a:srgbClr val="4C606E"/>
                </a:solidFill>
                <a:latin typeface="DM Sans" pitchFamily="34" charset="0"/>
                <a:ea typeface="DM Sans" pitchFamily="34" charset="-122"/>
                <a:cs typeface="DM Sans" pitchFamily="34" charset="-120"/>
              </a:rPr>
              <a:t>Byont</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zet</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organische</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reststromen</a:t>
            </a:r>
            <a:r>
              <a:rPr lang="en-US" sz="1200" dirty="0">
                <a:solidFill>
                  <a:srgbClr val="4C606E"/>
                </a:solidFill>
                <a:latin typeface="DM Sans" pitchFamily="34" charset="0"/>
                <a:ea typeface="DM Sans" pitchFamily="34" charset="-122"/>
                <a:cs typeface="DM Sans" pitchFamily="34" charset="-120"/>
              </a:rPr>
              <a:t> om in </a:t>
            </a:r>
            <a:r>
              <a:rPr lang="en-US" sz="1200" dirty="0" err="1">
                <a:solidFill>
                  <a:srgbClr val="4C606E"/>
                </a:solidFill>
                <a:latin typeface="DM Sans" pitchFamily="34" charset="0"/>
                <a:ea typeface="DM Sans" pitchFamily="34" charset="-122"/>
                <a:cs typeface="DM Sans" pitchFamily="34" charset="-120"/>
              </a:rPr>
              <a:t>hernieuwbare</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energie</a:t>
            </a:r>
            <a:r>
              <a:rPr lang="en-US" sz="1200" dirty="0">
                <a:solidFill>
                  <a:srgbClr val="4C606E"/>
                </a:solidFill>
                <a:latin typeface="DM Sans" pitchFamily="34" charset="0"/>
                <a:ea typeface="DM Sans" pitchFamily="34" charset="-122"/>
                <a:cs typeface="DM Sans" pitchFamily="34" charset="-120"/>
              </a:rPr>
              <a:t>. We </a:t>
            </a:r>
            <a:r>
              <a:rPr lang="en-US" sz="1200" dirty="0" err="1">
                <a:solidFill>
                  <a:srgbClr val="4C606E"/>
                </a:solidFill>
                <a:latin typeface="DM Sans" pitchFamily="34" charset="0"/>
                <a:ea typeface="DM Sans" pitchFamily="34" charset="-122"/>
                <a:cs typeface="DM Sans" pitchFamily="34" charset="-120"/>
              </a:rPr>
              <a:t>kopen</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en</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beheren</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biogasinstallaties</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verwerken</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organische</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restproducten</a:t>
            </a:r>
            <a:r>
              <a:rPr lang="en-US" sz="1200" dirty="0">
                <a:solidFill>
                  <a:srgbClr val="4C606E"/>
                </a:solidFill>
                <a:latin typeface="DM Sans" pitchFamily="34" charset="0"/>
                <a:ea typeface="DM Sans" pitchFamily="34" charset="-122"/>
                <a:cs typeface="DM Sans" pitchFamily="34" charset="-120"/>
              </a:rPr>
              <a:t> tot biogas </a:t>
            </a:r>
            <a:r>
              <a:rPr lang="en-US" sz="1200" dirty="0" err="1">
                <a:solidFill>
                  <a:srgbClr val="4C606E"/>
                </a:solidFill>
                <a:latin typeface="DM Sans" pitchFamily="34" charset="0"/>
                <a:ea typeface="DM Sans" pitchFamily="34" charset="-122"/>
                <a:cs typeface="DM Sans" pitchFamily="34" charset="-120"/>
              </a:rPr>
              <a:t>en</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5F6E"/>
                </a:solidFill>
                <a:latin typeface="DM Sans" pitchFamily="34" charset="0"/>
                <a:ea typeface="DM Sans" pitchFamily="34" charset="-122"/>
                <a:cs typeface="DM Sans" pitchFamily="34" charset="-120"/>
              </a:rPr>
              <a:t>leveren</a:t>
            </a:r>
            <a:r>
              <a:rPr lang="en-US" sz="1200" dirty="0">
                <a:solidFill>
                  <a:srgbClr val="4C5F6E"/>
                </a:solidFill>
                <a:latin typeface="DM Sans" pitchFamily="34" charset="0"/>
                <a:ea typeface="DM Sans" pitchFamily="34" charset="-122"/>
                <a:cs typeface="DM Sans" pitchFamily="34" charset="-120"/>
              </a:rPr>
              <a:t> </a:t>
            </a:r>
            <a:r>
              <a:rPr lang="en-US" sz="1200" dirty="0" err="1">
                <a:solidFill>
                  <a:srgbClr val="4C5F6E"/>
                </a:solidFill>
                <a:latin typeface="DM Sans" pitchFamily="34" charset="0"/>
                <a:ea typeface="DM Sans" pitchFamily="34" charset="-122"/>
                <a:cs typeface="DM Sans" pitchFamily="34" charset="-120"/>
              </a:rPr>
              <a:t>dit</a:t>
            </a:r>
            <a:r>
              <a:rPr lang="en-US" sz="1200" dirty="0">
                <a:solidFill>
                  <a:srgbClr val="4C5F6E"/>
                </a:solidFill>
                <a:latin typeface="DM Sans" pitchFamily="34" charset="0"/>
                <a:ea typeface="DM Sans" pitchFamily="34" charset="-122"/>
                <a:cs typeface="DM Sans" pitchFamily="34" charset="-120"/>
              </a:rPr>
              <a:t> </a:t>
            </a:r>
            <a:r>
              <a:rPr lang="en-US" sz="1200" dirty="0" err="1">
                <a:solidFill>
                  <a:srgbClr val="4C5F6E"/>
                </a:solidFill>
                <a:latin typeface="DM Sans" pitchFamily="34" charset="0"/>
                <a:ea typeface="DM Sans" pitchFamily="34" charset="-122"/>
                <a:cs typeface="DM Sans" pitchFamily="34" charset="-120"/>
              </a:rPr>
              <a:t>aan</a:t>
            </a:r>
            <a:r>
              <a:rPr lang="en-US" sz="1200" dirty="0">
                <a:solidFill>
                  <a:srgbClr val="4C5F6E"/>
                </a:solidFill>
                <a:latin typeface="DM Sans" pitchFamily="34" charset="0"/>
                <a:ea typeface="DM Sans" pitchFamily="34" charset="-122"/>
                <a:cs typeface="DM Sans" pitchFamily="34" charset="-120"/>
              </a:rPr>
              <a:t> </a:t>
            </a:r>
            <a:r>
              <a:rPr lang="en-US" sz="1200" dirty="0" err="1">
                <a:solidFill>
                  <a:srgbClr val="4C5F6E"/>
                </a:solidFill>
                <a:latin typeface="DM Sans" pitchFamily="34" charset="0"/>
                <a:ea typeface="DM Sans" pitchFamily="34" charset="-122"/>
                <a:cs typeface="DM Sans" pitchFamily="34" charset="-120"/>
              </a:rPr>
              <a:t>energieleveranciers</a:t>
            </a:r>
            <a:r>
              <a:rPr lang="en-US" sz="1200" dirty="0">
                <a:solidFill>
                  <a:srgbClr val="4C5F6E"/>
                </a:solidFill>
                <a:latin typeface="DM Sans" pitchFamily="34" charset="0"/>
                <a:ea typeface="DM Sans" pitchFamily="34" charset="-122"/>
                <a:cs typeface="DM Sans" pitchFamily="34" charset="-120"/>
              </a:rPr>
              <a:t>, de </a:t>
            </a:r>
            <a:r>
              <a:rPr lang="en-US" sz="1200" dirty="0" err="1">
                <a:solidFill>
                  <a:srgbClr val="4C5F6E"/>
                </a:solidFill>
                <a:latin typeface="DM Sans" pitchFamily="34" charset="0"/>
                <a:ea typeface="DM Sans" pitchFamily="34" charset="-122"/>
                <a:cs typeface="DM Sans" pitchFamily="34" charset="-120"/>
              </a:rPr>
              <a:t>industrie</a:t>
            </a:r>
            <a:r>
              <a:rPr lang="en-US" sz="1200" dirty="0">
                <a:solidFill>
                  <a:srgbClr val="4C5F6E"/>
                </a:solidFill>
                <a:latin typeface="DM Sans" pitchFamily="34" charset="0"/>
                <a:ea typeface="DM Sans" pitchFamily="34" charset="-122"/>
                <a:cs typeface="DM Sans" pitchFamily="34" charset="-120"/>
              </a:rPr>
              <a:t> </a:t>
            </a:r>
            <a:r>
              <a:rPr lang="en-US" sz="1200" dirty="0" err="1">
                <a:solidFill>
                  <a:srgbClr val="4C5F6E"/>
                </a:solidFill>
                <a:latin typeface="DM Sans" pitchFamily="34" charset="0"/>
                <a:ea typeface="DM Sans" pitchFamily="34" charset="-122"/>
                <a:cs typeface="DM Sans" pitchFamily="34" charset="-120"/>
              </a:rPr>
              <a:t>en</a:t>
            </a:r>
            <a:r>
              <a:rPr lang="en-US" sz="1200" dirty="0">
                <a:solidFill>
                  <a:srgbClr val="4C5F6E"/>
                </a:solidFill>
                <a:latin typeface="DM Sans" pitchFamily="34" charset="0"/>
                <a:ea typeface="DM Sans" pitchFamily="34" charset="-122"/>
                <a:cs typeface="DM Sans" pitchFamily="34" charset="-120"/>
              </a:rPr>
              <a:t> de </a:t>
            </a:r>
            <a:r>
              <a:rPr lang="en-US" sz="1200" dirty="0" err="1">
                <a:solidFill>
                  <a:srgbClr val="4C5F6E"/>
                </a:solidFill>
                <a:latin typeface="DM Sans" pitchFamily="34" charset="0"/>
                <a:ea typeface="DM Sans" pitchFamily="34" charset="-122"/>
                <a:cs typeface="DM Sans" pitchFamily="34" charset="-120"/>
              </a:rPr>
              <a:t>transportsector</a:t>
            </a:r>
            <a:r>
              <a:rPr lang="en-US" sz="1200" dirty="0">
                <a:solidFill>
                  <a:srgbClr val="4C5F6E"/>
                </a:solidFill>
                <a:latin typeface="DM Sans" pitchFamily="34" charset="0"/>
                <a:ea typeface="DM Sans" pitchFamily="34" charset="-122"/>
                <a:cs typeface="DM Sans" pitchFamily="34" charset="-120"/>
              </a:rPr>
              <a:t>.</a:t>
            </a:r>
            <a:endParaRPr lang="en-US" sz="1200" dirty="0">
              <a:solidFill>
                <a:srgbClr val="4C5F6E"/>
              </a:solidFill>
            </a:endParaRPr>
          </a:p>
          <a:p>
            <a:r>
              <a:rPr lang="nl-NL" sz="1200" dirty="0">
                <a:solidFill>
                  <a:srgbClr val="4C5F6E"/>
                </a:solidFill>
                <a:latin typeface="DM Sans" pitchFamily="2" charset="77"/>
              </a:rPr>
              <a:t>Juist omdat we eigenaar zijn van de installaties, houden we zelf de regie over hoe ze worden beheerd. Dat betekent dat we volledige verantwoordelijkheid nemen voor een veilige, schone en zo geruisloos mogelijke werking – niet alleen op papier, maar in de dagelijkse praktijk bij u in de buurt.</a:t>
            </a:r>
          </a:p>
          <a:p>
            <a:endParaRPr lang="nl-NL" sz="1200" dirty="0">
              <a:solidFill>
                <a:srgbClr val="4C5F6E"/>
              </a:solidFill>
              <a:latin typeface="DM Sans" pitchFamily="2" charset="77"/>
            </a:endParaRPr>
          </a:p>
          <a:p>
            <a:r>
              <a:rPr lang="nl-NL" sz="1200" dirty="0">
                <a:solidFill>
                  <a:srgbClr val="4C5F6E"/>
                </a:solidFill>
                <a:latin typeface="DM Sans" pitchFamily="2" charset="77"/>
              </a:rPr>
              <a:t>We werken samen met agrariërs, toeleveranciers en afnemers aan een transparante, circulaire energiestroom. Diezelfde transparantie bieden we ook aan u als omwonende: heeft u vragen, merkt u overlast, of wilt u gewoon meer weten over wat er bij de installatie gebeurt? Neem dan gerust contact met ons op. We denken graag mee over oplossingen en houden u op de hoogte van relevante ontwikkelingen.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7812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Kies de twee punten die het meest raken aan de situatie van je gesprekspartner.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440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Een verkennend gesprek verplicht tot niets. Dat is vaak de belangrijkste zin voor een agrariër.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0123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Deze drie waarden komen terug op de website en in alle uitingen. Gebruik ze als kapstok voor je verhaal.</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072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FB32B-0D72-71A2-2699-84D8F1978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01B21-6861-0E8F-A79A-AF87D362F9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727102-CFA0-4D5D-7926-8B2B1D68802D}"/>
              </a:ext>
            </a:extLst>
          </p:cNvPr>
          <p:cNvSpPr>
            <a:spLocks noGrp="1"/>
          </p:cNvSpPr>
          <p:nvPr>
            <p:ph type="body" idx="1"/>
          </p:nvPr>
        </p:nvSpPr>
        <p:spPr/>
        <p:txBody>
          <a:bodyPr/>
          <a:lstStyle/>
          <a:p>
            <a:pPr marL="0" indent="0">
              <a:lnSpc>
                <a:spcPct val="132000"/>
              </a:lnSpc>
              <a:spcAft>
                <a:spcPts val="1000"/>
              </a:spcAft>
              <a:buNone/>
            </a:pPr>
            <a:r>
              <a:rPr lang="en-US" sz="1200" dirty="0" err="1">
                <a:solidFill>
                  <a:srgbClr val="4C606E"/>
                </a:solidFill>
                <a:latin typeface="DM Sans" pitchFamily="34" charset="0"/>
                <a:ea typeface="DM Sans" pitchFamily="34" charset="-122"/>
                <a:cs typeface="DM Sans" pitchFamily="34" charset="-120"/>
              </a:rPr>
              <a:t>Byont</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zet</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organische</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reststromen</a:t>
            </a:r>
            <a:r>
              <a:rPr lang="en-US" sz="1200" dirty="0">
                <a:solidFill>
                  <a:srgbClr val="4C606E"/>
                </a:solidFill>
                <a:latin typeface="DM Sans" pitchFamily="34" charset="0"/>
                <a:ea typeface="DM Sans" pitchFamily="34" charset="-122"/>
                <a:cs typeface="DM Sans" pitchFamily="34" charset="-120"/>
              </a:rPr>
              <a:t> om in </a:t>
            </a:r>
            <a:r>
              <a:rPr lang="en-US" sz="1200" dirty="0" err="1">
                <a:solidFill>
                  <a:srgbClr val="4C606E"/>
                </a:solidFill>
                <a:latin typeface="DM Sans" pitchFamily="34" charset="0"/>
                <a:ea typeface="DM Sans" pitchFamily="34" charset="-122"/>
                <a:cs typeface="DM Sans" pitchFamily="34" charset="-120"/>
              </a:rPr>
              <a:t>hernieuwbare</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energie</a:t>
            </a:r>
            <a:r>
              <a:rPr lang="en-US" sz="1200" dirty="0">
                <a:solidFill>
                  <a:srgbClr val="4C606E"/>
                </a:solidFill>
                <a:latin typeface="DM Sans" pitchFamily="34" charset="0"/>
                <a:ea typeface="DM Sans" pitchFamily="34" charset="-122"/>
                <a:cs typeface="DM Sans" pitchFamily="34" charset="-120"/>
              </a:rPr>
              <a:t>. We </a:t>
            </a:r>
            <a:r>
              <a:rPr lang="en-US" sz="1200" dirty="0" err="1">
                <a:solidFill>
                  <a:srgbClr val="4C606E"/>
                </a:solidFill>
                <a:latin typeface="DM Sans" pitchFamily="34" charset="0"/>
                <a:ea typeface="DM Sans" pitchFamily="34" charset="-122"/>
                <a:cs typeface="DM Sans" pitchFamily="34" charset="-120"/>
              </a:rPr>
              <a:t>kopen</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en</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beheren</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biogasinstallaties</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verwerken</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organische</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606E"/>
                </a:solidFill>
                <a:latin typeface="DM Sans" pitchFamily="34" charset="0"/>
                <a:ea typeface="DM Sans" pitchFamily="34" charset="-122"/>
                <a:cs typeface="DM Sans" pitchFamily="34" charset="-120"/>
              </a:rPr>
              <a:t>restproducten</a:t>
            </a:r>
            <a:r>
              <a:rPr lang="en-US" sz="1200" dirty="0">
                <a:solidFill>
                  <a:srgbClr val="4C606E"/>
                </a:solidFill>
                <a:latin typeface="DM Sans" pitchFamily="34" charset="0"/>
                <a:ea typeface="DM Sans" pitchFamily="34" charset="-122"/>
                <a:cs typeface="DM Sans" pitchFamily="34" charset="-120"/>
              </a:rPr>
              <a:t> tot biogas </a:t>
            </a:r>
            <a:r>
              <a:rPr lang="en-US" sz="1200" dirty="0" err="1">
                <a:solidFill>
                  <a:srgbClr val="4C606E"/>
                </a:solidFill>
                <a:latin typeface="DM Sans" pitchFamily="34" charset="0"/>
                <a:ea typeface="DM Sans" pitchFamily="34" charset="-122"/>
                <a:cs typeface="DM Sans" pitchFamily="34" charset="-120"/>
              </a:rPr>
              <a:t>en</a:t>
            </a:r>
            <a:r>
              <a:rPr lang="en-US" sz="1200" dirty="0">
                <a:solidFill>
                  <a:srgbClr val="4C606E"/>
                </a:solidFill>
                <a:latin typeface="DM Sans" pitchFamily="34" charset="0"/>
                <a:ea typeface="DM Sans" pitchFamily="34" charset="-122"/>
                <a:cs typeface="DM Sans" pitchFamily="34" charset="-120"/>
              </a:rPr>
              <a:t> </a:t>
            </a:r>
            <a:r>
              <a:rPr lang="en-US" sz="1200" dirty="0" err="1">
                <a:solidFill>
                  <a:srgbClr val="4C5F6E"/>
                </a:solidFill>
                <a:latin typeface="DM Sans" pitchFamily="34" charset="0"/>
                <a:ea typeface="DM Sans" pitchFamily="34" charset="-122"/>
                <a:cs typeface="DM Sans" pitchFamily="34" charset="-120"/>
              </a:rPr>
              <a:t>leveren</a:t>
            </a:r>
            <a:r>
              <a:rPr lang="en-US" sz="1200" dirty="0">
                <a:solidFill>
                  <a:srgbClr val="4C5F6E"/>
                </a:solidFill>
                <a:latin typeface="DM Sans" pitchFamily="34" charset="0"/>
                <a:ea typeface="DM Sans" pitchFamily="34" charset="-122"/>
                <a:cs typeface="DM Sans" pitchFamily="34" charset="-120"/>
              </a:rPr>
              <a:t> </a:t>
            </a:r>
            <a:r>
              <a:rPr lang="en-US" sz="1200" dirty="0" err="1">
                <a:solidFill>
                  <a:srgbClr val="4C5F6E"/>
                </a:solidFill>
                <a:latin typeface="DM Sans" pitchFamily="34" charset="0"/>
                <a:ea typeface="DM Sans" pitchFamily="34" charset="-122"/>
                <a:cs typeface="DM Sans" pitchFamily="34" charset="-120"/>
              </a:rPr>
              <a:t>dit</a:t>
            </a:r>
            <a:r>
              <a:rPr lang="en-US" sz="1200" dirty="0">
                <a:solidFill>
                  <a:srgbClr val="4C5F6E"/>
                </a:solidFill>
                <a:latin typeface="DM Sans" pitchFamily="34" charset="0"/>
                <a:ea typeface="DM Sans" pitchFamily="34" charset="-122"/>
                <a:cs typeface="DM Sans" pitchFamily="34" charset="-120"/>
              </a:rPr>
              <a:t> </a:t>
            </a:r>
            <a:r>
              <a:rPr lang="en-US" sz="1200" dirty="0" err="1">
                <a:solidFill>
                  <a:srgbClr val="4C5F6E"/>
                </a:solidFill>
                <a:latin typeface="DM Sans" pitchFamily="34" charset="0"/>
                <a:ea typeface="DM Sans" pitchFamily="34" charset="-122"/>
                <a:cs typeface="DM Sans" pitchFamily="34" charset="-120"/>
              </a:rPr>
              <a:t>aan</a:t>
            </a:r>
            <a:r>
              <a:rPr lang="en-US" sz="1200" dirty="0">
                <a:solidFill>
                  <a:srgbClr val="4C5F6E"/>
                </a:solidFill>
                <a:latin typeface="DM Sans" pitchFamily="34" charset="0"/>
                <a:ea typeface="DM Sans" pitchFamily="34" charset="-122"/>
                <a:cs typeface="DM Sans" pitchFamily="34" charset="-120"/>
              </a:rPr>
              <a:t> </a:t>
            </a:r>
            <a:r>
              <a:rPr lang="en-US" sz="1200" dirty="0" err="1">
                <a:solidFill>
                  <a:srgbClr val="4C5F6E"/>
                </a:solidFill>
                <a:latin typeface="DM Sans" pitchFamily="34" charset="0"/>
                <a:ea typeface="DM Sans" pitchFamily="34" charset="-122"/>
                <a:cs typeface="DM Sans" pitchFamily="34" charset="-120"/>
              </a:rPr>
              <a:t>energieleveranciers</a:t>
            </a:r>
            <a:r>
              <a:rPr lang="en-US" sz="1200" dirty="0">
                <a:solidFill>
                  <a:srgbClr val="4C5F6E"/>
                </a:solidFill>
                <a:latin typeface="DM Sans" pitchFamily="34" charset="0"/>
                <a:ea typeface="DM Sans" pitchFamily="34" charset="-122"/>
                <a:cs typeface="DM Sans" pitchFamily="34" charset="-120"/>
              </a:rPr>
              <a:t>, de </a:t>
            </a:r>
            <a:r>
              <a:rPr lang="en-US" sz="1200" dirty="0" err="1">
                <a:solidFill>
                  <a:srgbClr val="4C5F6E"/>
                </a:solidFill>
                <a:latin typeface="DM Sans" pitchFamily="34" charset="0"/>
                <a:ea typeface="DM Sans" pitchFamily="34" charset="-122"/>
                <a:cs typeface="DM Sans" pitchFamily="34" charset="-120"/>
              </a:rPr>
              <a:t>industrie</a:t>
            </a:r>
            <a:r>
              <a:rPr lang="en-US" sz="1200" dirty="0">
                <a:solidFill>
                  <a:srgbClr val="4C5F6E"/>
                </a:solidFill>
                <a:latin typeface="DM Sans" pitchFamily="34" charset="0"/>
                <a:ea typeface="DM Sans" pitchFamily="34" charset="-122"/>
                <a:cs typeface="DM Sans" pitchFamily="34" charset="-120"/>
              </a:rPr>
              <a:t> </a:t>
            </a:r>
            <a:r>
              <a:rPr lang="en-US" sz="1200" dirty="0" err="1">
                <a:solidFill>
                  <a:srgbClr val="4C5F6E"/>
                </a:solidFill>
                <a:latin typeface="DM Sans" pitchFamily="34" charset="0"/>
                <a:ea typeface="DM Sans" pitchFamily="34" charset="-122"/>
                <a:cs typeface="DM Sans" pitchFamily="34" charset="-120"/>
              </a:rPr>
              <a:t>en</a:t>
            </a:r>
            <a:r>
              <a:rPr lang="en-US" sz="1200" dirty="0">
                <a:solidFill>
                  <a:srgbClr val="4C5F6E"/>
                </a:solidFill>
                <a:latin typeface="DM Sans" pitchFamily="34" charset="0"/>
                <a:ea typeface="DM Sans" pitchFamily="34" charset="-122"/>
                <a:cs typeface="DM Sans" pitchFamily="34" charset="-120"/>
              </a:rPr>
              <a:t> de </a:t>
            </a:r>
            <a:r>
              <a:rPr lang="en-US" sz="1200" dirty="0" err="1">
                <a:solidFill>
                  <a:srgbClr val="4C5F6E"/>
                </a:solidFill>
                <a:latin typeface="DM Sans" pitchFamily="34" charset="0"/>
                <a:ea typeface="DM Sans" pitchFamily="34" charset="-122"/>
                <a:cs typeface="DM Sans" pitchFamily="34" charset="-120"/>
              </a:rPr>
              <a:t>transportsector</a:t>
            </a:r>
            <a:r>
              <a:rPr lang="en-US" sz="1200" dirty="0">
                <a:solidFill>
                  <a:srgbClr val="4C5F6E"/>
                </a:solidFill>
                <a:latin typeface="DM Sans" pitchFamily="34" charset="0"/>
                <a:ea typeface="DM Sans" pitchFamily="34" charset="-122"/>
                <a:cs typeface="DM Sans" pitchFamily="34" charset="-120"/>
              </a:rPr>
              <a:t>.</a:t>
            </a:r>
            <a:endParaRPr lang="en-US" sz="1200" dirty="0">
              <a:solidFill>
                <a:srgbClr val="4C5F6E"/>
              </a:solidFill>
            </a:endParaRPr>
          </a:p>
          <a:p>
            <a:r>
              <a:rPr lang="nl-NL" sz="1200" dirty="0">
                <a:solidFill>
                  <a:srgbClr val="4C5F6E"/>
                </a:solidFill>
                <a:latin typeface="DM Sans" pitchFamily="2" charset="77"/>
              </a:rPr>
              <a:t>Juist omdat we eigenaar zijn van de installaties, houden we zelf de regie over hoe ze worden beheerd. Dat betekent dat we volledige verantwoordelijkheid nemen voor een veilige, schone en zo geruisloos mogelijke werking – niet alleen op papier, maar in de dagelijkse praktijk bij u in de buurt.</a:t>
            </a:r>
          </a:p>
          <a:p>
            <a:endParaRPr lang="nl-NL" sz="1200" dirty="0">
              <a:solidFill>
                <a:srgbClr val="4C5F6E"/>
              </a:solidFill>
              <a:latin typeface="DM Sans" pitchFamily="2" charset="77"/>
            </a:endParaRPr>
          </a:p>
          <a:p>
            <a:r>
              <a:rPr lang="nl-NL" sz="1200" dirty="0">
                <a:solidFill>
                  <a:srgbClr val="4C5F6E"/>
                </a:solidFill>
                <a:latin typeface="DM Sans" pitchFamily="2" charset="77"/>
              </a:rPr>
              <a:t>We werken samen met agrariërs, toeleveranciers en afnemers aan een transparante, circulaire energiestroom. Diezelfde transparantie bieden we ook aan u als omwonende: heeft u vragen, merkt u overlast, of wilt u gewoon meer weten over wat er bij de installatie gebeurt? Neem dan gerust contact met ons op. We denken graag mee over oplossingen en houden u op de hoogte van relevante ontwikkelingen.</a:t>
            </a:r>
          </a:p>
        </p:txBody>
      </p:sp>
      <p:sp>
        <p:nvSpPr>
          <p:cNvPr id="4" name="Slide Number Placeholder 3">
            <a:extLst>
              <a:ext uri="{FF2B5EF4-FFF2-40B4-BE49-F238E27FC236}">
                <a16:creationId xmlns:a16="http://schemas.microsoft.com/office/drawing/2014/main" id="{9E216FD9-0711-0EE2-07E0-7C306B0BE44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8185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Sluit af met een concrete vervolgstap: een bezoek aan een locatie of een verkennend gesprek.</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53127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DEA3D-5E6B-7D4A-3225-66FC4AAFB2A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7D49B2-3EC9-5237-FE29-B6FAEC12214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7E811C1-DBB6-FDFE-5EA0-D4F042C6D187}"/>
              </a:ext>
            </a:extLst>
          </p:cNvPr>
          <p:cNvSpPr>
            <a:spLocks noGrp="1"/>
          </p:cNvSpPr>
          <p:nvPr>
            <p:ph type="body" idx="1"/>
          </p:nvPr>
        </p:nvSpPr>
        <p:spPr/>
        <p:txBody>
          <a:bodyPr/>
          <a:lstStyle/>
          <a:p>
            <a:endParaRPr lang="nl-NL" sz="1400" dirty="0"/>
          </a:p>
        </p:txBody>
      </p:sp>
      <p:sp>
        <p:nvSpPr>
          <p:cNvPr id="4" name="Tijdelijke aanduiding voor dianummer 3">
            <a:extLst>
              <a:ext uri="{FF2B5EF4-FFF2-40B4-BE49-F238E27FC236}">
                <a16:creationId xmlns:a16="http://schemas.microsoft.com/office/drawing/2014/main" id="{336419E2-FE45-AF67-7079-64F421CFCA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91D5D1-6FF8-41AA-B3F9-6F6B4D1496D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992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1CDB7-999A-7B25-DE16-95D27EB5B8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19465B9-D194-27CA-5568-2770C887D9C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1683451-4222-EE31-8B0C-BA7BD4F9E303}"/>
              </a:ext>
            </a:extLst>
          </p:cNvPr>
          <p:cNvSpPr>
            <a:spLocks noGrp="1"/>
          </p:cNvSpPr>
          <p:nvPr>
            <p:ph type="body" idx="1"/>
          </p:nvPr>
        </p:nvSpPr>
        <p:spPr/>
        <p:txBody>
          <a:bodyPr/>
          <a:lstStyle/>
          <a:p>
            <a:endParaRPr lang="nl-NL" sz="1400" dirty="0"/>
          </a:p>
        </p:txBody>
      </p:sp>
      <p:sp>
        <p:nvSpPr>
          <p:cNvPr id="4" name="Tijdelijke aanduiding voor dianummer 3">
            <a:extLst>
              <a:ext uri="{FF2B5EF4-FFF2-40B4-BE49-F238E27FC236}">
                <a16:creationId xmlns:a16="http://schemas.microsoft.com/office/drawing/2014/main" id="{44597253-A57C-C728-A008-BEA8601F60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91D5D1-6FF8-41AA-B3F9-6F6B4D1496D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101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400"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91D5D1-6FF8-41AA-B3F9-6F6B4D1496D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086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E04C8-EAB3-8C8A-DC6E-EAA5FD3569E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1320ED4-1651-4095-3B4C-E47BD6EB991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7E20856-9C6A-CA88-2980-9D082A40336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F0B67D7-4B50-170D-4361-92AC63A7E7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91D5D1-6FF8-41AA-B3F9-6F6B4D1496D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668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91D5D1-6FF8-41AA-B3F9-6F6B4D1496D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209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E7446-839F-9C89-0A0E-D5C19B35AB0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18445CE-4AAB-D07A-CB38-75D767DCE91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C92A85A-7533-9D3D-1432-8490409E620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dirty="0">
                <a:ln>
                  <a:noFill/>
                </a:ln>
                <a:solidFill>
                  <a:prstClr val="black"/>
                </a:solidFill>
                <a:effectLst/>
                <a:uLnTx/>
                <a:uFillTx/>
                <a:latin typeface="Calibri" panose="020F0502020204030204"/>
                <a:ea typeface="+mn-ea"/>
                <a:cs typeface="+mn-cs"/>
              </a:rPr>
              <a:t>Water</a:t>
            </a:r>
            <a:r>
              <a:rPr kumimoji="0" lang="nl-NL" sz="1400" b="0" i="0" u="none" strike="noStrike" kern="1200" cap="none" spc="0" normalizeH="0" baseline="0" noProof="0" dirty="0">
                <a:ln>
                  <a:noFill/>
                </a:ln>
                <a:solidFill>
                  <a:prstClr val="black"/>
                </a:solidFill>
                <a:effectLst/>
                <a:uLnTx/>
                <a:uFillTx/>
                <a:latin typeface="Calibri" panose="020F0502020204030204"/>
                <a:ea typeface="+mn-ea"/>
                <a:cs typeface="+mn-cs"/>
              </a:rPr>
              <a:t>: duidelijke structuur </a:t>
            </a:r>
            <a:r>
              <a:rPr kumimoji="0" lang="nl-NL" sz="1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nl-NL" sz="1400" b="0" i="0" u="none" strike="noStrike" kern="1200" cap="none" spc="0" normalizeH="0" baseline="0" noProof="0" dirty="0">
                <a:ln>
                  <a:noFill/>
                </a:ln>
                <a:solidFill>
                  <a:prstClr val="black"/>
                </a:solidFill>
                <a:effectLst/>
                <a:uLnTx/>
                <a:uFillTx/>
                <a:latin typeface="Calibri" panose="020F0502020204030204"/>
                <a:ea typeface="+mn-ea"/>
                <a:cs typeface="+mn-cs"/>
              </a:rPr>
              <a:t>beekdalen en laagtes goed zichtbaar rondom natuurgebied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dirty="0">
                <a:ln>
                  <a:noFill/>
                </a:ln>
                <a:solidFill>
                  <a:prstClr val="black"/>
                </a:solidFill>
                <a:effectLst/>
                <a:uLnTx/>
                <a:uFillTx/>
                <a:latin typeface="Calibri" panose="020F0502020204030204"/>
                <a:ea typeface="+mn-ea"/>
                <a:cs typeface="+mn-cs"/>
              </a:rPr>
              <a:t>Natuur</a:t>
            </a:r>
            <a:r>
              <a:rPr kumimoji="0" lang="nl-NL" sz="1400" b="0" i="0" u="none" strike="noStrike" kern="1200" cap="none" spc="0" normalizeH="0" baseline="0" noProof="0" dirty="0">
                <a:ln>
                  <a:noFill/>
                </a:ln>
                <a:solidFill>
                  <a:prstClr val="black"/>
                </a:solidFill>
                <a:effectLst/>
                <a:uLnTx/>
                <a:uFillTx/>
                <a:latin typeface="Calibri" panose="020F0502020204030204"/>
                <a:ea typeface="+mn-ea"/>
                <a:cs typeface="+mn-cs"/>
              </a:rPr>
              <a:t>: al een brede gordel van bos rondom de heide, kern is Natura 2000</a:t>
            </a:r>
          </a:p>
          <a:p>
            <a:pPr marL="0" marR="0" lvl="0" indent="0" algn="l" defTabSz="914400" rtl="0" eaLnBrk="1" fontAlgn="auto" latinLnBrk="0" hangingPunct="1">
              <a:lnSpc>
                <a:spcPct val="100000"/>
              </a:lnSpc>
              <a:spcBef>
                <a:spcPts val="0"/>
              </a:spcBef>
              <a:spcAft>
                <a:spcPts val="0"/>
              </a:spcAft>
              <a:buClrTx/>
              <a:buSzTx/>
              <a:buFontTx/>
              <a:buNone/>
              <a:tabLst/>
              <a:defRPr/>
            </a:pPr>
            <a:br>
              <a:rPr lang="nl-NL" sz="1400" b="1" dirty="0">
                <a:solidFill>
                  <a:prstClr val="black"/>
                </a:solidFill>
                <a:latin typeface="Calibri" panose="020F0502020204030204"/>
              </a:rPr>
            </a:br>
            <a:r>
              <a:rPr lang="nl-NL" sz="1400" b="1" dirty="0">
                <a:solidFill>
                  <a:prstClr val="black"/>
                </a:solidFill>
                <a:latin typeface="Calibri" panose="020F0502020204030204"/>
              </a:rPr>
              <a:t>Meerdere thema’s: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Calibri" panose="020F0502020204030204"/>
              </a:rPr>
              <a:t>Water, Landbouw, Natuur  zijn de kernthema’s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i="0" u="none" strike="noStrike" kern="1200" cap="none" spc="0" normalizeH="0" baseline="0" noProof="0" dirty="0">
                <a:ln>
                  <a:noFill/>
                </a:ln>
                <a:solidFill>
                  <a:prstClr val="black"/>
                </a:solidFill>
                <a:effectLst/>
                <a:uLnTx/>
                <a:uFillTx/>
                <a:latin typeface="Calibri" panose="020F0502020204030204"/>
                <a:ea typeface="+mn-ea"/>
                <a:cs typeface="+mn-cs"/>
              </a:rPr>
              <a:t>Maar ook landschap, energie-transitie, klimaat, wonen en infra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400"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a:solidFill>
                  <a:prstClr val="black"/>
                </a:solidFill>
                <a:latin typeface="Calibri" panose="020F0502020204030204"/>
              </a:rPr>
              <a:t>Maatwerk</a:t>
            </a:r>
            <a:r>
              <a:rPr kumimoji="0" lang="nl-NL" sz="1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Calibri" panose="020F0502020204030204"/>
              </a:rPr>
              <a:t>-12 gebieden in Brabant, rondom stikstofgevoelige natuurschuurplekken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Calibri" panose="020F0502020204030204"/>
              </a:rPr>
              <a:t>-oplossingen die passen bij het gebied</a:t>
            </a:r>
            <a:endParaRPr lang="nl-NL" dirty="0"/>
          </a:p>
        </p:txBody>
      </p:sp>
      <p:sp>
        <p:nvSpPr>
          <p:cNvPr id="4" name="Tijdelijke aanduiding voor dianummer 3">
            <a:extLst>
              <a:ext uri="{FF2B5EF4-FFF2-40B4-BE49-F238E27FC236}">
                <a16:creationId xmlns:a16="http://schemas.microsoft.com/office/drawing/2014/main" id="{88552328-ED66-0C07-9869-2975AE1595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91D5D1-6FF8-41AA-B3F9-6F6B4D1496D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6698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52AC9-495C-1992-7C3F-85F83C5B143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88A0926-1270-C474-0031-8EE14AA0A7D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B2F3158-47F8-A129-F980-584D37A555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dirty="0">
                <a:ln>
                  <a:noFill/>
                </a:ln>
                <a:solidFill>
                  <a:prstClr val="black"/>
                </a:solidFill>
                <a:effectLst/>
                <a:uLnTx/>
                <a:uFillTx/>
                <a:latin typeface="Calibri" panose="020F0502020204030204"/>
                <a:ea typeface="+mn-ea"/>
                <a:cs typeface="+mn-cs"/>
              </a:rPr>
              <a:t>Opvallend: </a:t>
            </a:r>
            <a:r>
              <a:rPr kumimoji="0" lang="nl-NL" sz="1400" b="0" i="0" u="none" strike="noStrike" kern="1200" cap="none" spc="0" normalizeH="0" baseline="0" noProof="0" dirty="0">
                <a:ln>
                  <a:noFill/>
                </a:ln>
                <a:solidFill>
                  <a:prstClr val="black"/>
                </a:solidFill>
                <a:effectLst/>
                <a:uLnTx/>
                <a:uFillTx/>
                <a:latin typeface="Calibri" panose="020F0502020204030204"/>
                <a:ea typeface="+mn-ea"/>
                <a:cs typeface="+mn-cs"/>
              </a:rPr>
              <a:t>nog best veel melkveehouderijen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Calibri" panose="020F0502020204030204"/>
                <a:ea typeface="+mn-ea"/>
                <a:cs typeface="+mn-cs"/>
              </a:rPr>
              <a:t>Kaartje zal nu al achterhaald zijn: binnen het gebied hebben tussen 25 en 30 boeren meegedaan met de stoppersregeling (</a:t>
            </a:r>
            <a:r>
              <a:rPr kumimoji="0" lang="nl-NL" sz="1400" b="0" i="0" u="none" strike="noStrike" kern="1200" cap="none" spc="0" normalizeH="0" baseline="0" noProof="0" dirty="0" err="1">
                <a:ln>
                  <a:noFill/>
                </a:ln>
                <a:solidFill>
                  <a:prstClr val="black"/>
                </a:solidFill>
                <a:effectLst/>
                <a:uLnTx/>
                <a:uFillTx/>
                <a:latin typeface="Calibri" panose="020F0502020204030204"/>
                <a:ea typeface="+mn-ea"/>
                <a:cs typeface="+mn-cs"/>
              </a:rPr>
              <a:t>mn</a:t>
            </a:r>
            <a:r>
              <a:rPr kumimoji="0" lang="nl-NL" sz="1400" b="0" i="0" u="none" strike="noStrike" kern="1200" cap="none" spc="0" normalizeH="0" baseline="0" noProof="0" dirty="0">
                <a:ln>
                  <a:noFill/>
                </a:ln>
                <a:solidFill>
                  <a:prstClr val="black"/>
                </a:solidFill>
                <a:effectLst/>
                <a:uLnTx/>
                <a:uFillTx/>
                <a:latin typeface="Calibri" panose="020F0502020204030204"/>
                <a:ea typeface="+mn-ea"/>
                <a:cs typeface="+mn-cs"/>
              </a:rPr>
              <a:t> kippen en varkens)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4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dirty="0">
                <a:ln>
                  <a:noFill/>
                </a:ln>
                <a:solidFill>
                  <a:prstClr val="black"/>
                </a:solidFill>
                <a:effectLst/>
                <a:uLnTx/>
                <a:uFillTx/>
                <a:latin typeface="Calibri" panose="020F0502020204030204"/>
                <a:ea typeface="+mn-ea"/>
                <a:cs typeface="+mn-cs"/>
              </a:rPr>
              <a:t>Specifiek gemeente Heeze-Leende: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Calibri" panose="020F0502020204030204"/>
              </a:rPr>
              <a:t>Onderzoek gedaan landbouw; veel op leeftijd (75% is 55 jaar of ouder), ruim 1/3e zonder opvolger, akkerbouw bijna 80% </a:t>
            </a:r>
            <a:r>
              <a:rPr lang="nl-NL" sz="1400" dirty="0">
                <a:solidFill>
                  <a:prstClr val="black"/>
                </a:solidFill>
                <a:latin typeface="Calibri" panose="020F0502020204030204"/>
                <a:sym typeface="Wingdings" panose="05000000000000000000" pitchFamily="2" charset="2"/>
              </a:rPr>
              <a:t> zal nog grote dynamiek blijven. </a:t>
            </a:r>
            <a:br>
              <a:rPr lang="nl-NL" sz="1400" dirty="0">
                <a:solidFill>
                  <a:prstClr val="black"/>
                </a:solidFill>
                <a:latin typeface="Calibri" panose="020F0502020204030204"/>
                <a:sym typeface="Wingdings" panose="05000000000000000000" pitchFamily="2" charset="2"/>
              </a:rPr>
            </a:br>
            <a:r>
              <a:rPr lang="nl-NL" sz="1400" dirty="0">
                <a:solidFill>
                  <a:prstClr val="black"/>
                </a:solidFill>
                <a:latin typeface="Calibri" panose="020F0502020204030204"/>
                <a:sym typeface="Wingdings" panose="05000000000000000000" pitchFamily="2" charset="2"/>
              </a:rPr>
              <a:t>De verkaveling is matig, zoals huiskavels bij melkveebedrijven en gem. opp. van veldkavels</a:t>
            </a:r>
            <a:endParaRPr lang="nl-NL" sz="14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nl-NL" sz="1400" b="1" dirty="0">
                <a:solidFill>
                  <a:prstClr val="black"/>
                </a:solidFill>
                <a:latin typeface="Calibri" panose="020F0502020204030204"/>
              </a:rPr>
            </a:br>
            <a:r>
              <a:rPr lang="nl-NL" sz="1400" b="1" dirty="0">
                <a:solidFill>
                  <a:prstClr val="black"/>
                </a:solidFill>
                <a:latin typeface="Calibri" panose="020F0502020204030204"/>
              </a:rPr>
              <a:t>Meerdere thema’s: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Calibri" panose="020F0502020204030204"/>
              </a:rPr>
              <a:t>Water, Landbouw, Natuur  zijn de kernthema’s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i="0" u="none" strike="noStrike" kern="1200" cap="none" spc="0" normalizeH="0" baseline="0" noProof="0" dirty="0">
                <a:ln>
                  <a:noFill/>
                </a:ln>
                <a:solidFill>
                  <a:prstClr val="black"/>
                </a:solidFill>
                <a:effectLst/>
                <a:uLnTx/>
                <a:uFillTx/>
                <a:latin typeface="Calibri" panose="020F0502020204030204"/>
                <a:ea typeface="+mn-ea"/>
                <a:cs typeface="+mn-cs"/>
              </a:rPr>
              <a:t>Maar ook landschap, energie-transitie, klimaat, wonen en infra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400"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a:solidFill>
                  <a:prstClr val="black"/>
                </a:solidFill>
                <a:latin typeface="Calibri" panose="020F0502020204030204"/>
              </a:rPr>
              <a:t>Maatwerk</a:t>
            </a:r>
            <a:r>
              <a:rPr kumimoji="0" lang="nl-NL" sz="1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Calibri" panose="020F0502020204030204"/>
              </a:rPr>
              <a:t>-12 gebieden in Brabant, rondom stikstofgevoelige natuurschuurplekken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Calibri" panose="020F0502020204030204"/>
              </a:rPr>
              <a:t>-oplossingen die passen bij het gebied</a:t>
            </a:r>
            <a:endParaRPr lang="nl-NL" dirty="0"/>
          </a:p>
        </p:txBody>
      </p:sp>
      <p:sp>
        <p:nvSpPr>
          <p:cNvPr id="4" name="Tijdelijke aanduiding voor dianummer 3">
            <a:extLst>
              <a:ext uri="{FF2B5EF4-FFF2-40B4-BE49-F238E27FC236}">
                <a16:creationId xmlns:a16="http://schemas.microsoft.com/office/drawing/2014/main" id="{3D7A1BB5-96A3-1D5A-05DE-7C60E2A418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91D5D1-6FF8-41AA-B3F9-6F6B4D1496D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93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2EF84C-CFD9-45C9-98F0-4D8D61A69D1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3558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050" b="1" kern="1200" dirty="0">
                <a:solidFill>
                  <a:schemeClr val="tx1"/>
                </a:solidFill>
                <a:effectLst/>
                <a:latin typeface="+mn-lt"/>
                <a:ea typeface="+mn-ea"/>
                <a:cs typeface="+mn-cs"/>
              </a:rPr>
              <a:t>Verandering is noodzakelijk</a:t>
            </a:r>
            <a:endParaRPr lang="nl-NL" sz="1200" kern="1200" dirty="0">
              <a:solidFill>
                <a:schemeClr val="tx1"/>
              </a:solidFill>
              <a:effectLst/>
              <a:latin typeface="+mn-lt"/>
              <a:ea typeface="+mn-ea"/>
              <a:cs typeface="+mn-cs"/>
            </a:endParaRPr>
          </a:p>
          <a:p>
            <a:pPr lvl="1"/>
            <a:r>
              <a:rPr lang="nl-NL" sz="1050" kern="1200" dirty="0">
                <a:solidFill>
                  <a:schemeClr val="tx1"/>
                </a:solidFill>
                <a:effectLst/>
                <a:latin typeface="+mn-lt"/>
                <a:ea typeface="+mn-ea"/>
                <a:cs typeface="+mn-cs"/>
              </a:rPr>
              <a:t>Klimaatverandering, verdroging, wateroverlast en de opgaven rond Natura 2000 vragen om maatregelen in het buitengebied.</a:t>
            </a:r>
            <a:endParaRPr lang="nl-NL" sz="1200" kern="1200" dirty="0">
              <a:solidFill>
                <a:schemeClr val="tx1"/>
              </a:solidFill>
              <a:effectLst/>
              <a:latin typeface="+mn-lt"/>
              <a:ea typeface="+mn-ea"/>
              <a:cs typeface="+mn-cs"/>
            </a:endParaRPr>
          </a:p>
          <a:p>
            <a:pPr lvl="0"/>
            <a:r>
              <a:rPr lang="nl-NL" sz="1050" b="1" kern="1200" dirty="0">
                <a:solidFill>
                  <a:schemeClr val="tx1"/>
                </a:solidFill>
                <a:effectLst/>
                <a:latin typeface="+mn-lt"/>
                <a:ea typeface="+mn-ea"/>
                <a:cs typeface="+mn-cs"/>
              </a:rPr>
              <a:t>We werken gebiedsgericht</a:t>
            </a:r>
            <a:endParaRPr lang="nl-NL" sz="1200" kern="1200" dirty="0">
              <a:solidFill>
                <a:schemeClr val="tx1"/>
              </a:solidFill>
              <a:effectLst/>
              <a:latin typeface="+mn-lt"/>
              <a:ea typeface="+mn-ea"/>
              <a:cs typeface="+mn-cs"/>
            </a:endParaRPr>
          </a:p>
          <a:p>
            <a:pPr lvl="1"/>
            <a:r>
              <a:rPr lang="nl-NL" sz="1050" kern="1200" dirty="0">
                <a:solidFill>
                  <a:schemeClr val="tx1"/>
                </a:solidFill>
                <a:effectLst/>
                <a:latin typeface="+mn-lt"/>
                <a:ea typeface="+mn-ea"/>
                <a:cs typeface="+mn-cs"/>
              </a:rPr>
              <a:t>Het buitengebied van Sterksel maakt deel uit van de gebiedsgerichte aanpak rond de Strabrechtse Heide, waarbij opgaven en belangen in samenhang worden bekeken.</a:t>
            </a:r>
            <a:endParaRPr lang="nl-NL" sz="1200" kern="1200" dirty="0">
              <a:solidFill>
                <a:schemeClr val="tx1"/>
              </a:solidFill>
              <a:effectLst/>
              <a:latin typeface="+mn-lt"/>
              <a:ea typeface="+mn-ea"/>
              <a:cs typeface="+mn-cs"/>
            </a:endParaRPr>
          </a:p>
          <a:p>
            <a:pPr lvl="0"/>
            <a:r>
              <a:rPr lang="nl-NL" sz="1050" b="1" kern="1200" dirty="0">
                <a:solidFill>
                  <a:schemeClr val="tx1"/>
                </a:solidFill>
                <a:effectLst/>
                <a:latin typeface="+mn-lt"/>
                <a:ea typeface="+mn-ea"/>
                <a:cs typeface="+mn-cs"/>
              </a:rPr>
              <a:t>Iedereen kan meedenken</a:t>
            </a:r>
            <a:endParaRPr lang="nl-NL" sz="1200" kern="1200" dirty="0">
              <a:solidFill>
                <a:schemeClr val="tx1"/>
              </a:solidFill>
              <a:effectLst/>
              <a:latin typeface="+mn-lt"/>
              <a:ea typeface="+mn-ea"/>
              <a:cs typeface="+mn-cs"/>
            </a:endParaRPr>
          </a:p>
          <a:p>
            <a:pPr lvl="1"/>
            <a:r>
              <a:rPr lang="nl-NL" sz="1050" kern="1200" dirty="0">
                <a:solidFill>
                  <a:schemeClr val="tx1"/>
                </a:solidFill>
                <a:effectLst/>
                <a:latin typeface="+mn-lt"/>
                <a:ea typeface="+mn-ea"/>
                <a:cs typeface="+mn-cs"/>
              </a:rPr>
              <a:t>Agrariërs, grondeigenaren, inwoners en andere betrokkenen krijgen de mogelijkheid om mee te denken over de toekomst van het gebied en de maatregelen die daarbij horen. </a:t>
            </a:r>
            <a:endParaRPr lang="nl-NL" sz="1200" kern="1200" dirty="0">
              <a:solidFill>
                <a:schemeClr val="tx1"/>
              </a:solidFill>
              <a:effectLst/>
              <a:latin typeface="+mn-lt"/>
              <a:ea typeface="+mn-ea"/>
              <a:cs typeface="+mn-cs"/>
            </a:endParaRPr>
          </a:p>
          <a:p>
            <a:endParaRPr lang="nl-NL" sz="1050"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2EF84C-CFD9-45C9-98F0-4D8D61A69D1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60277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2EF84C-CFD9-45C9-98F0-4D8D61A69D1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647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kumimoji="0" lang="nl-NL" sz="1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Drukfactoren: o.a. stikstof, verdroging, versnippering, recreatiedruk</a:t>
            </a:r>
            <a:endParaRPr lang="nl-NL" sz="1400" b="1"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91D5D1-6FF8-41AA-B3F9-6F6B4D1496D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6547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DC8E7-98E1-C6FC-F38C-534FDB96005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2F2787E-883C-68EE-13F1-14220266E47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6F3BC90-92C7-B96F-138C-3E7B0AFCC4E5}"/>
              </a:ext>
            </a:extLst>
          </p:cNvPr>
          <p:cNvSpPr>
            <a:spLocks noGrp="1"/>
          </p:cNvSpPr>
          <p:nvPr>
            <p:ph type="body" idx="1"/>
          </p:nvPr>
        </p:nvSpPr>
        <p:spPr/>
        <p:txBody>
          <a:bodyPr/>
          <a:lstStyle/>
          <a:p>
            <a:r>
              <a:rPr lang="nl-NL" dirty="0"/>
              <a:t>Participatieverordening is hierbij leidend.</a:t>
            </a:r>
          </a:p>
        </p:txBody>
      </p:sp>
      <p:sp>
        <p:nvSpPr>
          <p:cNvPr id="4" name="Tijdelijke aanduiding voor dianummer 3">
            <a:extLst>
              <a:ext uri="{FF2B5EF4-FFF2-40B4-BE49-F238E27FC236}">
                <a16:creationId xmlns:a16="http://schemas.microsoft.com/office/drawing/2014/main" id="{EDA41F6E-D535-210B-25AB-4542AC4B87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2EF84C-CFD9-45C9-98F0-4D8D61A69D1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1141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Image Placeholder 1">
            <a:extLst>
              <a:ext uri="{FF2B5EF4-FFF2-40B4-BE49-F238E27FC236}">
                <a16:creationId xmlns:a16="http://schemas.microsoft.com/office/drawing/2014/main" id="{C8E67761-8CAE-2D1D-97BE-014424D05DCF}"/>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Notes Placeholder 2">
            <a:extLst>
              <a:ext uri="{FF2B5EF4-FFF2-40B4-BE49-F238E27FC236}">
                <a16:creationId xmlns:a16="http://schemas.microsoft.com/office/drawing/2014/main" id="{47F0EF62-321C-6001-51ED-02713A93DE80}"/>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pPr eaLnBrk="1" hangingPunct="1">
              <a:spcBef>
                <a:spcPct val="0"/>
              </a:spcBef>
            </a:pPr>
            <a:endParaRPr lang="en-US" altLang="nl-NL"/>
          </a:p>
        </p:txBody>
      </p:sp>
      <p:sp>
        <p:nvSpPr>
          <p:cNvPr id="3076" name="Slide Number Placeholder 3">
            <a:extLst>
              <a:ext uri="{FF2B5EF4-FFF2-40B4-BE49-F238E27FC236}">
                <a16:creationId xmlns:a16="http://schemas.microsoft.com/office/drawing/2014/main" id="{2EBAFEB4-E127-B4ED-E886-25F12FABB403}"/>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2F8D06D9-2EBA-4F08-91B8-7262132AC5BC}" type="slidenum">
              <a:rPr kumimoji="0" lang="en-US" altLang="nl-N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50</a:t>
            </a:fld>
            <a:endParaRPr kumimoji="0" lang="en-US" altLang="nl-NL"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05975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8089B483-C34D-CF50-52AB-54E18B2D8E78}"/>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3" name="Notes Placeholder 2">
            <a:extLst>
              <a:ext uri="{FF2B5EF4-FFF2-40B4-BE49-F238E27FC236}">
                <a16:creationId xmlns:a16="http://schemas.microsoft.com/office/drawing/2014/main" id="{3CD9E2AB-168F-54A1-F787-9D61B7C9CCDC}"/>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pPr eaLnBrk="1" hangingPunct="1">
              <a:spcBef>
                <a:spcPct val="0"/>
              </a:spcBef>
            </a:pPr>
            <a:endParaRPr lang="en-US" altLang="nl-NL"/>
          </a:p>
        </p:txBody>
      </p:sp>
      <p:sp>
        <p:nvSpPr>
          <p:cNvPr id="5124" name="Slide Number Placeholder 3">
            <a:extLst>
              <a:ext uri="{FF2B5EF4-FFF2-40B4-BE49-F238E27FC236}">
                <a16:creationId xmlns:a16="http://schemas.microsoft.com/office/drawing/2014/main" id="{F10380B8-D37B-0589-6A6B-4E3B5449BC79}"/>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7F7FCD30-D693-46CF-BDC4-B5F7DFC868E7}" type="slidenum">
              <a:rPr kumimoji="0" lang="en-US" altLang="nl-N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51</a:t>
            </a:fld>
            <a:endParaRPr kumimoji="0" lang="en-US" altLang="nl-NL"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513629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34F972DC-863F-337D-A6D1-CB627AC75AD4}"/>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1267" name="Notes Placeholder 2">
            <a:extLst>
              <a:ext uri="{FF2B5EF4-FFF2-40B4-BE49-F238E27FC236}">
                <a16:creationId xmlns:a16="http://schemas.microsoft.com/office/drawing/2014/main" id="{A209C805-94FF-F1B6-5CD4-E21A6CC79360}"/>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pPr eaLnBrk="1" hangingPunct="1">
              <a:spcBef>
                <a:spcPct val="0"/>
              </a:spcBef>
            </a:pPr>
            <a:endParaRPr lang="en-US" altLang="nl-NL"/>
          </a:p>
        </p:txBody>
      </p:sp>
      <p:sp>
        <p:nvSpPr>
          <p:cNvPr id="11268" name="Slide Number Placeholder 3">
            <a:extLst>
              <a:ext uri="{FF2B5EF4-FFF2-40B4-BE49-F238E27FC236}">
                <a16:creationId xmlns:a16="http://schemas.microsoft.com/office/drawing/2014/main" id="{88CEE38F-598D-6F87-A9E0-E8336791CE37}"/>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C06C2B42-4912-4D23-BA61-E138224FF986}" type="slidenum">
              <a:rPr kumimoji="0" lang="en-US" altLang="nl-N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52</a:t>
            </a:fld>
            <a:endParaRPr kumimoji="0" lang="en-US" altLang="nl-NL"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406025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D9BBC5AB-4FFF-10C6-AD96-03AB682970F7}"/>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3315" name="Notes Placeholder 2">
            <a:extLst>
              <a:ext uri="{FF2B5EF4-FFF2-40B4-BE49-F238E27FC236}">
                <a16:creationId xmlns:a16="http://schemas.microsoft.com/office/drawing/2014/main" id="{58C6DD2E-C78D-0EE2-8F82-E7B499382F7E}"/>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pPr eaLnBrk="1" hangingPunct="1">
              <a:spcBef>
                <a:spcPct val="0"/>
              </a:spcBef>
            </a:pPr>
            <a:endParaRPr lang="en-US" altLang="nl-NL"/>
          </a:p>
        </p:txBody>
      </p:sp>
      <p:sp>
        <p:nvSpPr>
          <p:cNvPr id="13316" name="Slide Number Placeholder 3">
            <a:extLst>
              <a:ext uri="{FF2B5EF4-FFF2-40B4-BE49-F238E27FC236}">
                <a16:creationId xmlns:a16="http://schemas.microsoft.com/office/drawing/2014/main" id="{2AF3BD5E-848E-4E64-408B-E81EF193E365}"/>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B0341AD1-A26A-4D63-8BE3-3360141C918E}" type="slidenum">
              <a:rPr kumimoji="0" lang="en-US" altLang="nl-N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53</a:t>
            </a:fld>
            <a:endParaRPr kumimoji="0" lang="en-US" altLang="nl-NL"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131350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47445545-DCB5-A03A-DBE1-7E108D970AF9}"/>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5363" name="Notes Placeholder 2">
            <a:extLst>
              <a:ext uri="{FF2B5EF4-FFF2-40B4-BE49-F238E27FC236}">
                <a16:creationId xmlns:a16="http://schemas.microsoft.com/office/drawing/2014/main" id="{C965A4AB-AD7E-3957-6998-E86DF2F1A1D0}"/>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pPr eaLnBrk="1" hangingPunct="1">
              <a:spcBef>
                <a:spcPct val="0"/>
              </a:spcBef>
            </a:pPr>
            <a:endParaRPr lang="en-US" altLang="nl-NL"/>
          </a:p>
        </p:txBody>
      </p:sp>
      <p:sp>
        <p:nvSpPr>
          <p:cNvPr id="15364" name="Slide Number Placeholder 3">
            <a:extLst>
              <a:ext uri="{FF2B5EF4-FFF2-40B4-BE49-F238E27FC236}">
                <a16:creationId xmlns:a16="http://schemas.microsoft.com/office/drawing/2014/main" id="{822B3DCE-EAE4-A0D2-710E-89A5B2EF26C9}"/>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C95ACB4E-C48F-4E79-AE1C-A98A4B9A21EB}" type="slidenum">
              <a:rPr kumimoji="0" lang="en-US" altLang="nl-N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54</a:t>
            </a:fld>
            <a:endParaRPr kumimoji="0" lang="en-US" altLang="nl-NL"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57539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EAEB3703-8CB6-ED36-6BA0-979BAAA9A07C}"/>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7411" name="Notes Placeholder 2">
            <a:extLst>
              <a:ext uri="{FF2B5EF4-FFF2-40B4-BE49-F238E27FC236}">
                <a16:creationId xmlns:a16="http://schemas.microsoft.com/office/drawing/2014/main" id="{5F24A42C-2A03-E87C-F3C7-DE268D21BEAA}"/>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pPr eaLnBrk="1" hangingPunct="1">
              <a:spcBef>
                <a:spcPct val="0"/>
              </a:spcBef>
            </a:pPr>
            <a:endParaRPr lang="en-US" altLang="nl-NL"/>
          </a:p>
        </p:txBody>
      </p:sp>
      <p:sp>
        <p:nvSpPr>
          <p:cNvPr id="17412" name="Slide Number Placeholder 3">
            <a:extLst>
              <a:ext uri="{FF2B5EF4-FFF2-40B4-BE49-F238E27FC236}">
                <a16:creationId xmlns:a16="http://schemas.microsoft.com/office/drawing/2014/main" id="{C860EB55-DB66-0EA3-906E-6B528FD266F5}"/>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F1C254EA-2594-41CC-B01A-F5B75103FF72}" type="slidenum">
              <a:rPr kumimoji="0" lang="en-US" altLang="nl-N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55</a:t>
            </a:fld>
            <a:endParaRPr kumimoji="0" lang="en-US" altLang="nl-NL"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13101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41432239-2093-F134-3459-4B0C6B96AC85}"/>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1507" name="Notes Placeholder 2">
            <a:extLst>
              <a:ext uri="{FF2B5EF4-FFF2-40B4-BE49-F238E27FC236}">
                <a16:creationId xmlns:a16="http://schemas.microsoft.com/office/drawing/2014/main" id="{C0B3EC11-93A4-5434-3EAC-B528C3ECA815}"/>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pPr eaLnBrk="1" hangingPunct="1">
              <a:spcBef>
                <a:spcPct val="0"/>
              </a:spcBef>
            </a:pPr>
            <a:endParaRPr lang="en-US" altLang="nl-NL"/>
          </a:p>
        </p:txBody>
      </p:sp>
      <p:sp>
        <p:nvSpPr>
          <p:cNvPr id="21508" name="Slide Number Placeholder 3">
            <a:extLst>
              <a:ext uri="{FF2B5EF4-FFF2-40B4-BE49-F238E27FC236}">
                <a16:creationId xmlns:a16="http://schemas.microsoft.com/office/drawing/2014/main" id="{C3B86554-0348-2E83-C738-102781A77050}"/>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8DA81C40-4A89-48E1-B02B-72F7A2F24ACE}" type="slidenum">
              <a:rPr kumimoji="0" lang="en-US" altLang="nl-N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56</a:t>
            </a:fld>
            <a:endParaRPr kumimoji="0" lang="en-US" altLang="nl-NL"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416966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3CD33-5B3F-9572-27B4-CF630D442E87}"/>
            </a:ext>
          </a:extLst>
        </p:cNvPr>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36A38BCE-3534-1E4C-B64B-A3F0CC9B7B59}"/>
              </a:ext>
            </a:extLst>
          </p:cNvPr>
          <p:cNvSpPr>
            <a:spLocks noGrp="1" noRot="1" noChangeAspect="1" noChangeArrowheads="1"/>
          </p:cNvSpPr>
          <p:nvPr>
            <p:ph type="sldImg"/>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1507" name="Notes Placeholder 2">
            <a:extLst>
              <a:ext uri="{FF2B5EF4-FFF2-40B4-BE49-F238E27FC236}">
                <a16:creationId xmlns:a16="http://schemas.microsoft.com/office/drawing/2014/main" id="{0F92367F-AE3B-FB1E-7892-376641E8F35D}"/>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pPr eaLnBrk="1" hangingPunct="1">
              <a:spcBef>
                <a:spcPct val="0"/>
              </a:spcBef>
            </a:pPr>
            <a:endParaRPr lang="en-US" altLang="nl-NL"/>
          </a:p>
        </p:txBody>
      </p:sp>
      <p:sp>
        <p:nvSpPr>
          <p:cNvPr id="21508" name="Slide Number Placeholder 3">
            <a:extLst>
              <a:ext uri="{FF2B5EF4-FFF2-40B4-BE49-F238E27FC236}">
                <a16:creationId xmlns:a16="http://schemas.microsoft.com/office/drawing/2014/main" id="{A7C3CE7D-1646-F03F-A260-C03E315B150E}"/>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8DA81C40-4A89-48E1-B02B-72F7A2F24ACE}" type="slidenum">
              <a:rPr kumimoji="0" lang="en-US" altLang="nl-NL"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57</a:t>
            </a:fld>
            <a:endParaRPr kumimoji="0" lang="en-US" altLang="nl-NL"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79576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slid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99FD1413-6241-5AB2-25BC-2B41A8D73652}"/>
              </a:ext>
            </a:extLst>
          </p:cNvPr>
          <p:cNvSpPr>
            <a:spLocks noGrp="1"/>
          </p:cNvSpPr>
          <p:nvPr>
            <p:ph type="title" hasCustomPrompt="1"/>
          </p:nvPr>
        </p:nvSpPr>
        <p:spPr>
          <a:xfrm>
            <a:off x="442791" y="1855978"/>
            <a:ext cx="7885457" cy="1476000"/>
          </a:xfrm>
          <a:prstGeom prst="rect">
            <a:avLst/>
          </a:prstGeom>
        </p:spPr>
        <p:txBody>
          <a:bodyPr vert="horz" lIns="91440" tIns="45720" rIns="91440" bIns="45720" rtlCol="0" anchor="b" anchorCtr="0">
            <a:noAutofit/>
          </a:bodyPr>
          <a:lstStyle>
            <a:lvl1pPr>
              <a:defRPr lang="en-GB" sz="4800" dirty="0">
                <a:solidFill>
                  <a:schemeClr val="tx1"/>
                </a:solidFill>
                <a:effectLst>
                  <a:outerShdw blurRad="127000" algn="ctr" rotWithShape="0">
                    <a:schemeClr val="tx2">
                      <a:alpha val="25000"/>
                    </a:schemeClr>
                  </a:outerShdw>
                </a:effectLst>
                <a:ea typeface="+mn-ea"/>
              </a:defRPr>
            </a:lvl1pPr>
          </a:lstStyle>
          <a:p>
            <a:pPr marL="0" lvl="0">
              <a:spcBef>
                <a:spcPts val="1000"/>
              </a:spcBef>
              <a:buFont typeface="Arial" panose="020B0604020202020204" pitchFamily="34" charset="0"/>
            </a:pPr>
            <a:r>
              <a:rPr lang="en-US" dirty="0" err="1"/>
              <a:t>Titel</a:t>
            </a:r>
            <a:endParaRPr lang="en-GB" dirty="0"/>
          </a:p>
        </p:txBody>
      </p:sp>
      <p:sp>
        <p:nvSpPr>
          <p:cNvPr id="17" name="Subtitle 2">
            <a:extLst>
              <a:ext uri="{FF2B5EF4-FFF2-40B4-BE49-F238E27FC236}">
                <a16:creationId xmlns:a16="http://schemas.microsoft.com/office/drawing/2014/main" id="{341FB3C4-CBE6-E454-6F21-777AD704927E}"/>
              </a:ext>
            </a:extLst>
          </p:cNvPr>
          <p:cNvSpPr>
            <a:spLocks noGrp="1"/>
          </p:cNvSpPr>
          <p:nvPr>
            <p:ph type="subTitle" idx="10" hasCustomPrompt="1"/>
          </p:nvPr>
        </p:nvSpPr>
        <p:spPr>
          <a:xfrm>
            <a:off x="442791" y="3428994"/>
            <a:ext cx="7885457" cy="1023472"/>
          </a:xfrm>
          <a:prstGeom prst="rect">
            <a:avLst/>
          </a:prstGeom>
        </p:spPr>
        <p:txBody>
          <a:bodyPr>
            <a:normAutofit/>
          </a:bodyPr>
          <a:lstStyle>
            <a:lvl1pPr marL="0" indent="0" algn="l">
              <a:lnSpc>
                <a:spcPct val="105000"/>
              </a:lnSpc>
              <a:buFont typeface="Arial" panose="020B0604020202020204" pitchFamily="34" charset="0"/>
              <a:buNone/>
              <a:defRPr lang="en-GB" sz="2400" b="0" kern="1200" dirty="0">
                <a:solidFill>
                  <a:schemeClr val="tx1"/>
                </a:solidFill>
                <a:effectLst>
                  <a:outerShdw blurRad="127000" algn="ctr" rotWithShape="0">
                    <a:prstClr val="black">
                      <a:alpha val="25000"/>
                    </a:prstClr>
                  </a:outerShdw>
                </a:effectLst>
                <a:latin typeface="+mn-lt"/>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342900" lvl="0" indent="-342900" algn="l" defTabSz="914400" rtl="0" eaLnBrk="1" latinLnBrk="0" hangingPunct="1">
              <a:lnSpc>
                <a:spcPct val="90000"/>
              </a:lnSpc>
              <a:spcBef>
                <a:spcPts val="1000"/>
              </a:spcBef>
            </a:pPr>
            <a:r>
              <a:rPr lang="nl-NL" dirty="0"/>
              <a:t>Subtitel</a:t>
            </a:r>
            <a:endParaRPr lang="en-GB" dirty="0"/>
          </a:p>
        </p:txBody>
      </p:sp>
      <p:sp>
        <p:nvSpPr>
          <p:cNvPr id="19" name="Tijdelijke aanduiding voor tekst 4">
            <a:extLst>
              <a:ext uri="{FF2B5EF4-FFF2-40B4-BE49-F238E27FC236}">
                <a16:creationId xmlns:a16="http://schemas.microsoft.com/office/drawing/2014/main" id="{115F8D9E-0309-E880-1937-7759CF890B52}"/>
              </a:ext>
            </a:extLst>
          </p:cNvPr>
          <p:cNvSpPr>
            <a:spLocks noGrp="1"/>
          </p:cNvSpPr>
          <p:nvPr>
            <p:ph type="body" sz="quarter" idx="15" hasCustomPrompt="1"/>
          </p:nvPr>
        </p:nvSpPr>
        <p:spPr>
          <a:xfrm>
            <a:off x="442790" y="5557504"/>
            <a:ext cx="1388050" cy="372928"/>
          </a:xfrm>
          <a:prstGeom prst="rect">
            <a:avLst/>
          </a:prstGeom>
        </p:spPr>
        <p:txBody>
          <a:bodyPr vert="horz" lIns="91440" tIns="45720" rIns="91440" bIns="45720" rtlCol="0" anchor="b" anchorCtr="0">
            <a:noAutofit/>
          </a:bodyPr>
          <a:lstStyle>
            <a:lvl1pPr marL="0" indent="0">
              <a:buNone/>
              <a:defRPr lang="en-GB" sz="1800" noProof="0">
                <a:solidFill>
                  <a:schemeClr val="tx1"/>
                </a:solidFill>
                <a:latin typeface="+mn-lt"/>
                <a:cs typeface="Arial" panose="020B0604020202020204" pitchFamily="34" charset="0"/>
              </a:defRPr>
            </a:lvl1pPr>
          </a:lstStyle>
          <a:p>
            <a:pPr marL="228600" lvl="0" indent="-228600"/>
            <a:r>
              <a:rPr lang="en-GB" noProof="0" dirty="0"/>
              <a:t>Datum</a:t>
            </a:r>
          </a:p>
        </p:txBody>
      </p:sp>
      <p:sp>
        <p:nvSpPr>
          <p:cNvPr id="20" name="Tijdelijke aanduiding voor tekst 4">
            <a:extLst>
              <a:ext uri="{FF2B5EF4-FFF2-40B4-BE49-F238E27FC236}">
                <a16:creationId xmlns:a16="http://schemas.microsoft.com/office/drawing/2014/main" id="{019B0A21-A205-F6C7-CF86-3F8D6829E6F4}"/>
              </a:ext>
            </a:extLst>
          </p:cNvPr>
          <p:cNvSpPr>
            <a:spLocks noGrp="1"/>
          </p:cNvSpPr>
          <p:nvPr>
            <p:ph type="body" sz="quarter" idx="16" hasCustomPrompt="1"/>
          </p:nvPr>
        </p:nvSpPr>
        <p:spPr>
          <a:xfrm>
            <a:off x="1919536" y="5557504"/>
            <a:ext cx="1388050" cy="372928"/>
          </a:xfrm>
          <a:prstGeom prst="rect">
            <a:avLst/>
          </a:prstGeom>
        </p:spPr>
        <p:txBody>
          <a:bodyPr vert="horz" lIns="91440" tIns="45720" rIns="91440" bIns="45720" rtlCol="0" anchor="b" anchorCtr="0">
            <a:noAutofit/>
          </a:bodyPr>
          <a:lstStyle>
            <a:lvl1pPr marL="0" indent="0" algn="l">
              <a:buNone/>
              <a:defRPr lang="en-GB" sz="1800" noProof="0">
                <a:solidFill>
                  <a:schemeClr val="tx1"/>
                </a:solidFill>
                <a:latin typeface="+mn-lt"/>
                <a:cs typeface="Arial" panose="020B0604020202020204" pitchFamily="34" charset="0"/>
              </a:defRPr>
            </a:lvl1pPr>
          </a:lstStyle>
          <a:p>
            <a:pPr marL="228600" lvl="0" indent="-228600"/>
            <a:r>
              <a:rPr lang="en-GB" noProof="0" dirty="0"/>
              <a:t>Versie </a:t>
            </a:r>
            <a:r>
              <a:rPr lang="en-GB" noProof="0" dirty="0" err="1"/>
              <a:t>x.x</a:t>
            </a:r>
            <a:endParaRPr lang="en-GB" noProof="0" dirty="0"/>
          </a:p>
        </p:txBody>
      </p:sp>
      <p:sp>
        <p:nvSpPr>
          <p:cNvPr id="21" name="Tijdelijke aanduiding voor tekst 4">
            <a:extLst>
              <a:ext uri="{FF2B5EF4-FFF2-40B4-BE49-F238E27FC236}">
                <a16:creationId xmlns:a16="http://schemas.microsoft.com/office/drawing/2014/main" id="{9D7E012E-8048-5BBD-EA77-997F5E1556DE}"/>
              </a:ext>
            </a:extLst>
          </p:cNvPr>
          <p:cNvSpPr>
            <a:spLocks noGrp="1"/>
          </p:cNvSpPr>
          <p:nvPr>
            <p:ph type="body" sz="quarter" idx="17" hasCustomPrompt="1"/>
          </p:nvPr>
        </p:nvSpPr>
        <p:spPr>
          <a:xfrm>
            <a:off x="442791" y="6008400"/>
            <a:ext cx="3853009" cy="372928"/>
          </a:xfrm>
          <a:prstGeom prst="rect">
            <a:avLst/>
          </a:prstGeom>
        </p:spPr>
        <p:txBody>
          <a:bodyPr vert="horz" lIns="91440" tIns="45720" rIns="91440" bIns="45720" rtlCol="0" anchor="t" anchorCtr="0">
            <a:noAutofit/>
          </a:bodyPr>
          <a:lstStyle>
            <a:lvl1pPr marL="0" indent="0">
              <a:buNone/>
              <a:defRPr lang="en-GB" sz="1600" noProof="0">
                <a:solidFill>
                  <a:schemeClr val="tx1"/>
                </a:solidFill>
                <a:latin typeface="+mn-lt"/>
                <a:cs typeface="Arial" panose="020B0604020202020204" pitchFamily="34" charset="0"/>
              </a:defRPr>
            </a:lvl1pPr>
          </a:lstStyle>
          <a:p>
            <a:pPr marL="228600" lvl="0" indent="-228600"/>
            <a:r>
              <a:rPr lang="en-GB" noProof="0" dirty="0"/>
              <a:t>Auteur(s)</a:t>
            </a:r>
          </a:p>
        </p:txBody>
      </p:sp>
    </p:spTree>
    <p:extLst>
      <p:ext uri="{BB962C8B-B14F-4D97-AF65-F5344CB8AC3E}">
        <p14:creationId xmlns:p14="http://schemas.microsoft.com/office/powerpoint/2010/main" val="132429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Eind-slide">
    <p:spTree>
      <p:nvGrpSpPr>
        <p:cNvPr id="1" name=""/>
        <p:cNvGrpSpPr/>
        <p:nvPr/>
      </p:nvGrpSpPr>
      <p:grpSpPr>
        <a:xfrm>
          <a:off x="0" y="0"/>
          <a:ext cx="0" cy="0"/>
          <a:chOff x="0" y="0"/>
          <a:chExt cx="0" cy="0"/>
        </a:xfrm>
      </p:grpSpPr>
      <p:grpSp>
        <p:nvGrpSpPr>
          <p:cNvPr id="3" name="Groep 12">
            <a:extLst>
              <a:ext uri="{FF2B5EF4-FFF2-40B4-BE49-F238E27FC236}">
                <a16:creationId xmlns:a16="http://schemas.microsoft.com/office/drawing/2014/main" id="{232F3922-AF4A-B566-04DE-58A3437434D7}"/>
              </a:ext>
            </a:extLst>
          </p:cNvPr>
          <p:cNvGrpSpPr/>
          <p:nvPr userDrawn="1"/>
        </p:nvGrpSpPr>
        <p:grpSpPr>
          <a:xfrm>
            <a:off x="407360" y="4844568"/>
            <a:ext cx="6577156" cy="818190"/>
            <a:chOff x="438150" y="4103208"/>
            <a:chExt cx="6577156" cy="818190"/>
          </a:xfrm>
        </p:grpSpPr>
        <p:pic>
          <p:nvPicPr>
            <p:cNvPr id="4" name="Graphic 3" descr="Envelop met effen opvulling">
              <a:extLst>
                <a:ext uri="{FF2B5EF4-FFF2-40B4-BE49-F238E27FC236}">
                  <a16:creationId xmlns:a16="http://schemas.microsoft.com/office/drawing/2014/main" id="{15FB3279-CB74-239C-3F32-B0115FB4046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74150" y="4543398"/>
              <a:ext cx="378000" cy="378000"/>
            </a:xfrm>
            <a:prstGeom prst="rect">
              <a:avLst/>
            </a:prstGeom>
          </p:spPr>
        </p:pic>
        <p:pic>
          <p:nvPicPr>
            <p:cNvPr id="5" name="Graphic 4" descr="Internet met effen opvulling">
              <a:extLst>
                <a:ext uri="{FF2B5EF4-FFF2-40B4-BE49-F238E27FC236}">
                  <a16:creationId xmlns:a16="http://schemas.microsoft.com/office/drawing/2014/main" id="{80321906-538E-F3E5-5AE8-45020820AEE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8150" y="4103208"/>
              <a:ext cx="450000" cy="450000"/>
            </a:xfrm>
            <a:prstGeom prst="rect">
              <a:avLst/>
            </a:prstGeom>
          </p:spPr>
        </p:pic>
        <p:sp>
          <p:nvSpPr>
            <p:cNvPr id="6" name="Tekstvak 17">
              <a:extLst>
                <a:ext uri="{FF2B5EF4-FFF2-40B4-BE49-F238E27FC236}">
                  <a16:creationId xmlns:a16="http://schemas.microsoft.com/office/drawing/2014/main" id="{F534DEED-5A4E-212D-59DD-FF2EEFB2DC03}"/>
                </a:ext>
              </a:extLst>
            </p:cNvPr>
            <p:cNvSpPr txBox="1"/>
            <p:nvPr userDrawn="1"/>
          </p:nvSpPr>
          <p:spPr>
            <a:xfrm>
              <a:off x="919306" y="4143542"/>
              <a:ext cx="6096000" cy="369332"/>
            </a:xfrm>
            <a:prstGeom prst="rect">
              <a:avLst/>
            </a:prstGeom>
            <a:noFill/>
          </p:spPr>
          <p:txBody>
            <a:bodyPr wrap="square">
              <a:spAutoFit/>
            </a:bodyPr>
            <a:lstStyle/>
            <a:p>
              <a:r>
                <a:rPr lang="nl-NL" sz="1800" b="0" dirty="0">
                  <a:solidFill>
                    <a:schemeClr val="tx1"/>
                  </a:solidFill>
                  <a:latin typeface="+mn-lt"/>
                  <a:cs typeface="Arial" panose="020B0604020202020204" pitchFamily="34" charset="0"/>
                </a:rPr>
                <a:t>www.sterksel.nu en daarna ‘dorpsraad’</a:t>
              </a:r>
              <a:endParaRPr lang="en-NL" sz="1800" dirty="0">
                <a:solidFill>
                  <a:schemeClr val="tx1"/>
                </a:solidFill>
              </a:endParaRPr>
            </a:p>
          </p:txBody>
        </p:sp>
        <p:sp>
          <p:nvSpPr>
            <p:cNvPr id="7" name="Tekstvak 19">
              <a:extLst>
                <a:ext uri="{FF2B5EF4-FFF2-40B4-BE49-F238E27FC236}">
                  <a16:creationId xmlns:a16="http://schemas.microsoft.com/office/drawing/2014/main" id="{5892CDCD-D244-6335-2845-5D710DD44207}"/>
                </a:ext>
              </a:extLst>
            </p:cNvPr>
            <p:cNvSpPr txBox="1"/>
            <p:nvPr userDrawn="1"/>
          </p:nvSpPr>
          <p:spPr>
            <a:xfrm>
              <a:off x="919306" y="4530132"/>
              <a:ext cx="6096000" cy="369332"/>
            </a:xfrm>
            <a:prstGeom prst="rect">
              <a:avLst/>
            </a:prstGeom>
            <a:noFill/>
          </p:spPr>
          <p:txBody>
            <a:bodyPr wrap="square">
              <a:spAutoFit/>
            </a:bodyPr>
            <a:lstStyle/>
            <a:p>
              <a:r>
                <a:rPr lang="nl-NL" sz="1800" b="0" dirty="0">
                  <a:solidFill>
                    <a:schemeClr val="tx1"/>
                  </a:solidFill>
                  <a:latin typeface="+mn-lt"/>
                  <a:cs typeface="Arial" panose="020B0604020202020204" pitchFamily="34" charset="0"/>
                </a:rPr>
                <a:t>dorpsraad@sterksel.nu</a:t>
              </a:r>
              <a:endParaRPr lang="en-NL" sz="1800" dirty="0">
                <a:solidFill>
                  <a:schemeClr val="tx1"/>
                </a:solidFill>
              </a:endParaRPr>
            </a:p>
          </p:txBody>
        </p:sp>
      </p:grpSp>
    </p:spTree>
    <p:extLst>
      <p:ext uri="{BB962C8B-B14F-4D97-AF65-F5344CB8AC3E}">
        <p14:creationId xmlns:p14="http://schemas.microsoft.com/office/powerpoint/2010/main" val="3792345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438151" y="1413760"/>
            <a:ext cx="11315700" cy="5040000"/>
          </a:xfrm>
          <a:prstGeom prst="rect">
            <a:avLst/>
          </a:prstGeom>
        </p:spPr>
        <p:txBody>
          <a:bodyPr>
            <a:normAutofit/>
          </a:bodyPr>
          <a:lstStyle>
            <a:lvl1pPr defTabSz="360000">
              <a:lnSpc>
                <a:spcPct val="105000"/>
              </a:lnSpc>
              <a:defRPr sz="2400">
                <a:solidFill>
                  <a:schemeClr val="tx2"/>
                </a:solidFill>
              </a:defRPr>
            </a:lvl1pPr>
            <a:lvl2pPr defTabSz="360000">
              <a:lnSpc>
                <a:spcPct val="105000"/>
              </a:lnSpc>
              <a:defRPr sz="2000">
                <a:solidFill>
                  <a:schemeClr val="tx2"/>
                </a:solidFill>
              </a:defRPr>
            </a:lvl2pPr>
            <a:lvl3pPr defTabSz="360000">
              <a:lnSpc>
                <a:spcPct val="105000"/>
              </a:lnSpc>
              <a:defRPr sz="1800">
                <a:solidFill>
                  <a:schemeClr val="tx2"/>
                </a:solidFill>
              </a:defRPr>
            </a:lvl3pPr>
            <a:lvl4pPr defTabSz="360000">
              <a:lnSpc>
                <a:spcPct val="105000"/>
              </a:lnSpc>
              <a:defRPr sz="1600">
                <a:solidFill>
                  <a:schemeClr val="tx2"/>
                </a:solidFill>
              </a:defRPr>
            </a:lvl4pPr>
            <a:lvl5pPr defTabSz="360000">
              <a:lnSpc>
                <a:spcPct val="105000"/>
              </a:lnSpc>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p:txBody>
          <a:bodyPr/>
          <a:lstStyle>
            <a:lvl1pPr>
              <a:defRPr>
                <a:solidFill>
                  <a:schemeClr val="tx1"/>
                </a:solidFill>
              </a:defRPr>
            </a:lvl1pPr>
          </a:lstStyle>
          <a:p>
            <a:r>
              <a:rPr lang="en-US" dirty="0"/>
              <a:t>Slide title</a:t>
            </a:r>
            <a:endParaRPr lang="en-GB" dirty="0"/>
          </a:p>
        </p:txBody>
      </p:sp>
    </p:spTree>
    <p:extLst>
      <p:ext uri="{BB962C8B-B14F-4D97-AF65-F5344CB8AC3E}">
        <p14:creationId xmlns:p14="http://schemas.microsoft.com/office/powerpoint/2010/main" val="1649029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p:cSld name="1_Content">
    <p:spTree>
      <p:nvGrpSpPr>
        <p:cNvPr id="1" name="Shape 19"/>
        <p:cNvGrpSpPr/>
        <p:nvPr/>
      </p:nvGrpSpPr>
      <p:grpSpPr>
        <a:xfrm>
          <a:off x="0" y="0"/>
          <a:ext cx="0" cy="0"/>
          <a:chOff x="0" y="0"/>
          <a:chExt cx="0" cy="0"/>
        </a:xfrm>
      </p:grpSpPr>
      <p:sp>
        <p:nvSpPr>
          <p:cNvPr id="20" name="Google Shape;20;p11"/>
          <p:cNvSpPr txBox="1">
            <a:spLocks noGrp="1"/>
          </p:cNvSpPr>
          <p:nvPr>
            <p:ph type="body" idx="1"/>
          </p:nvPr>
        </p:nvSpPr>
        <p:spPr>
          <a:xfrm>
            <a:off x="438151" y="1413760"/>
            <a:ext cx="11315700" cy="504000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5000"/>
              </a:lnSpc>
              <a:spcBef>
                <a:spcPts val="1000"/>
              </a:spcBef>
              <a:spcAft>
                <a:spcPts val="0"/>
              </a:spcAft>
              <a:buClr>
                <a:schemeClr val="dk2"/>
              </a:buClr>
              <a:buSzPts val="2400"/>
              <a:buFont typeface="Arial"/>
              <a:buChar char="•"/>
              <a:defRPr sz="2400" b="0" i="0" u="none" strike="noStrike" cap="none">
                <a:solidFill>
                  <a:schemeClr val="dk2"/>
                </a:solidFill>
                <a:latin typeface="Quattrocento Sans"/>
                <a:ea typeface="Quattrocento Sans"/>
                <a:cs typeface="Quattrocento Sans"/>
                <a:sym typeface="Quattrocento Sans"/>
              </a:defRPr>
            </a:lvl1pPr>
            <a:lvl2pPr marL="914400" marR="0" lvl="1" indent="-355600" algn="l" rtl="0">
              <a:lnSpc>
                <a:spcPct val="105000"/>
              </a:lnSpc>
              <a:spcBef>
                <a:spcPts val="500"/>
              </a:spcBef>
              <a:spcAft>
                <a:spcPts val="0"/>
              </a:spcAft>
              <a:buClr>
                <a:schemeClr val="dk2"/>
              </a:buClr>
              <a:buSzPts val="2000"/>
              <a:buFont typeface="Arial"/>
              <a:buChar char="•"/>
              <a:defRPr sz="2000" b="0" i="0" u="none" strike="noStrike" cap="none">
                <a:solidFill>
                  <a:schemeClr val="dk2"/>
                </a:solidFill>
                <a:latin typeface="Quattrocento Sans"/>
                <a:ea typeface="Quattrocento Sans"/>
                <a:cs typeface="Quattrocento Sans"/>
                <a:sym typeface="Quattrocento Sans"/>
              </a:defRPr>
            </a:lvl2pPr>
            <a:lvl3pPr marL="1371600" marR="0" lvl="2" indent="-342900" algn="l" rtl="0">
              <a:lnSpc>
                <a:spcPct val="105000"/>
              </a:lnSpc>
              <a:spcBef>
                <a:spcPts val="500"/>
              </a:spcBef>
              <a:spcAft>
                <a:spcPts val="0"/>
              </a:spcAft>
              <a:buClr>
                <a:schemeClr val="dk2"/>
              </a:buClr>
              <a:buSzPts val="1800"/>
              <a:buFont typeface="Arial"/>
              <a:buChar char="•"/>
              <a:defRPr sz="1800" b="0" i="0" u="none" strike="noStrike" cap="none">
                <a:solidFill>
                  <a:schemeClr val="dk2"/>
                </a:solidFill>
                <a:latin typeface="Quattrocento Sans"/>
                <a:ea typeface="Quattrocento Sans"/>
                <a:cs typeface="Quattrocento Sans"/>
                <a:sym typeface="Quattrocento Sans"/>
              </a:defRPr>
            </a:lvl3pPr>
            <a:lvl4pPr marL="1828800" marR="0" lvl="3" indent="-330200" algn="l" rtl="0">
              <a:lnSpc>
                <a:spcPct val="105000"/>
              </a:lnSpc>
              <a:spcBef>
                <a:spcPts val="500"/>
              </a:spcBef>
              <a:spcAft>
                <a:spcPts val="0"/>
              </a:spcAft>
              <a:buClr>
                <a:schemeClr val="dk2"/>
              </a:buClr>
              <a:buSzPts val="1600"/>
              <a:buFont typeface="Arial"/>
              <a:buChar char="•"/>
              <a:defRPr sz="1600" b="0" i="0" u="none" strike="noStrike" cap="none">
                <a:solidFill>
                  <a:schemeClr val="dk2"/>
                </a:solidFill>
                <a:latin typeface="Quattrocento Sans"/>
                <a:ea typeface="Quattrocento Sans"/>
                <a:cs typeface="Quattrocento Sans"/>
                <a:sym typeface="Quattrocento Sans"/>
              </a:defRPr>
            </a:lvl4pPr>
            <a:lvl5pPr marL="2286000" marR="0" lvl="4" indent="-330200" algn="l" rtl="0">
              <a:lnSpc>
                <a:spcPct val="105000"/>
              </a:lnSpc>
              <a:spcBef>
                <a:spcPts val="500"/>
              </a:spcBef>
              <a:spcAft>
                <a:spcPts val="0"/>
              </a:spcAft>
              <a:buClr>
                <a:schemeClr val="dk2"/>
              </a:buClr>
              <a:buSzPts val="1600"/>
              <a:buFont typeface="Arial"/>
              <a:buChar char="•"/>
              <a:defRPr sz="1600" b="0" i="0" u="none" strike="noStrike" cap="none">
                <a:solidFill>
                  <a:schemeClr val="dk2"/>
                </a:solidFill>
                <a:latin typeface="Quattrocento Sans"/>
                <a:ea typeface="Quattrocento Sans"/>
                <a:cs typeface="Quattrocento Sans"/>
                <a:sym typeface="Quattrocento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9pPr>
          </a:lstStyle>
          <a:p>
            <a:endParaRPr/>
          </a:p>
        </p:txBody>
      </p:sp>
      <p:sp>
        <p:nvSpPr>
          <p:cNvPr id="21" name="Google Shape;21;p11"/>
          <p:cNvSpPr txBox="1">
            <a:spLocks noGrp="1"/>
          </p:cNvSpPr>
          <p:nvPr>
            <p:ph type="title"/>
          </p:nvPr>
        </p:nvSpPr>
        <p:spPr>
          <a:xfrm>
            <a:off x="438150" y="289016"/>
            <a:ext cx="9144000" cy="835728"/>
          </a:xfrm>
          <a:prstGeom prst="rect">
            <a:avLst/>
          </a:prstGeom>
          <a:noFill/>
          <a:ln>
            <a:noFill/>
          </a:ln>
        </p:spPr>
        <p:txBody>
          <a:bodyPr spcFirstLastPara="1" wrap="square" lIns="91425" tIns="45700" rIns="91425" bIns="45700" anchor="ctr" anchorCtr="0">
            <a:noAutofit/>
          </a:bodyPr>
          <a:lstStyle>
            <a:lvl1pPr lvl="0" algn="l">
              <a:lnSpc>
                <a:spcPct val="105000"/>
              </a:lnSpc>
              <a:spcBef>
                <a:spcPts val="0"/>
              </a:spcBef>
              <a:spcAft>
                <a:spcPts val="0"/>
              </a:spcAft>
              <a:buClr>
                <a:schemeClr val="dk1"/>
              </a:buClr>
              <a:buSzPts val="3600"/>
              <a:buFont typeface="Quattrocento Sans"/>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128075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438151" y="1413760"/>
            <a:ext cx="11315700" cy="5040000"/>
          </a:xfrm>
          <a:prstGeom prst="rect">
            <a:avLst/>
          </a:prstGeom>
        </p:spPr>
        <p:txBody>
          <a:bodyPr>
            <a:normAutofit/>
          </a:bodyPr>
          <a:lstStyle>
            <a:lvl1pPr defTabSz="360000">
              <a:lnSpc>
                <a:spcPct val="105000"/>
              </a:lnSpc>
              <a:defRPr sz="2400">
                <a:solidFill>
                  <a:schemeClr val="tx2"/>
                </a:solidFill>
              </a:defRPr>
            </a:lvl1pPr>
            <a:lvl2pPr defTabSz="360000">
              <a:lnSpc>
                <a:spcPct val="105000"/>
              </a:lnSpc>
              <a:defRPr sz="2000">
                <a:solidFill>
                  <a:schemeClr val="tx2"/>
                </a:solidFill>
              </a:defRPr>
            </a:lvl2pPr>
            <a:lvl3pPr defTabSz="360000">
              <a:lnSpc>
                <a:spcPct val="105000"/>
              </a:lnSpc>
              <a:defRPr sz="1800">
                <a:solidFill>
                  <a:schemeClr val="tx2"/>
                </a:solidFill>
              </a:defRPr>
            </a:lvl3pPr>
            <a:lvl4pPr defTabSz="360000">
              <a:lnSpc>
                <a:spcPct val="105000"/>
              </a:lnSpc>
              <a:defRPr sz="1600">
                <a:solidFill>
                  <a:schemeClr val="tx2"/>
                </a:solidFill>
              </a:defRPr>
            </a:lvl4pPr>
            <a:lvl5pPr defTabSz="360000">
              <a:lnSpc>
                <a:spcPct val="105000"/>
              </a:lnSpc>
              <a:defRPr sz="16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p:txBody>
          <a:bodyPr/>
          <a:lstStyle>
            <a:lvl1pPr>
              <a:defRPr>
                <a:solidFill>
                  <a:schemeClr val="tx1"/>
                </a:solidFill>
              </a:defRPr>
            </a:lvl1pPr>
          </a:lstStyle>
          <a:p>
            <a:r>
              <a:rPr lang="en-US" dirty="0"/>
              <a:t>Slide title</a:t>
            </a:r>
            <a:endParaRPr lang="en-GB" dirty="0"/>
          </a:p>
        </p:txBody>
      </p:sp>
    </p:spTree>
    <p:extLst>
      <p:ext uri="{BB962C8B-B14F-4D97-AF65-F5344CB8AC3E}">
        <p14:creationId xmlns:p14="http://schemas.microsoft.com/office/powerpoint/2010/main" val="3583254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438151" y="1413760"/>
            <a:ext cx="11315700" cy="5040000"/>
          </a:xfrm>
          <a:prstGeom prst="rect">
            <a:avLst/>
          </a:prstGeom>
        </p:spPr>
        <p:txBody>
          <a:bodyPr>
            <a:normAutofit/>
          </a:bodyPr>
          <a:lstStyle>
            <a:lvl1pPr defTabSz="292500">
              <a:lnSpc>
                <a:spcPct val="105000"/>
              </a:lnSpc>
              <a:defRPr sz="1950">
                <a:solidFill>
                  <a:schemeClr val="tx2"/>
                </a:solidFill>
              </a:defRPr>
            </a:lvl1pPr>
            <a:lvl2pPr defTabSz="292500">
              <a:lnSpc>
                <a:spcPct val="105000"/>
              </a:lnSpc>
              <a:defRPr sz="1625">
                <a:solidFill>
                  <a:schemeClr val="tx2"/>
                </a:solidFill>
              </a:defRPr>
            </a:lvl2pPr>
            <a:lvl3pPr defTabSz="292500">
              <a:lnSpc>
                <a:spcPct val="105000"/>
              </a:lnSpc>
              <a:defRPr sz="1463">
                <a:solidFill>
                  <a:schemeClr val="tx2"/>
                </a:solidFill>
              </a:defRPr>
            </a:lvl3pPr>
            <a:lvl4pPr defTabSz="292500">
              <a:lnSpc>
                <a:spcPct val="105000"/>
              </a:lnSpc>
              <a:defRPr sz="1300">
                <a:solidFill>
                  <a:schemeClr val="tx2"/>
                </a:solidFill>
              </a:defRPr>
            </a:lvl4pPr>
            <a:lvl5pPr defTabSz="292500">
              <a:lnSpc>
                <a:spcPct val="105000"/>
              </a:lnSpc>
              <a:defRPr sz="13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p:txBody>
          <a:bodyPr/>
          <a:lstStyle>
            <a:lvl1pPr>
              <a:defRPr>
                <a:solidFill>
                  <a:schemeClr val="tx1"/>
                </a:solidFill>
              </a:defRPr>
            </a:lvl1pPr>
          </a:lstStyle>
          <a:p>
            <a:r>
              <a:rPr lang="en-US" dirty="0"/>
              <a:t>Slide title</a:t>
            </a:r>
            <a:endParaRPr lang="en-GB" dirty="0"/>
          </a:p>
        </p:txBody>
      </p:sp>
    </p:spTree>
    <p:extLst>
      <p:ext uri="{BB962C8B-B14F-4D97-AF65-F5344CB8AC3E}">
        <p14:creationId xmlns:p14="http://schemas.microsoft.com/office/powerpoint/2010/main" val="2775322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478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Logo-slide">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197F9F8-FE35-38AC-6049-4CD9315506C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4282" y="2303994"/>
            <a:ext cx="9461743" cy="2122596"/>
          </a:xfrm>
          <a:prstGeom prst="rect">
            <a:avLst/>
          </a:prstGeom>
        </p:spPr>
      </p:pic>
    </p:spTree>
    <p:extLst>
      <p:ext uri="{BB962C8B-B14F-4D97-AF65-F5344CB8AC3E}">
        <p14:creationId xmlns:p14="http://schemas.microsoft.com/office/powerpoint/2010/main" val="494655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slide-links-donkerblauw-subtitel">
    <p:spTree>
      <p:nvGrpSpPr>
        <p:cNvPr id="1" name=""/>
        <p:cNvGrpSpPr/>
        <p:nvPr/>
      </p:nvGrpSpPr>
      <p:grpSpPr>
        <a:xfrm>
          <a:off x="0" y="0"/>
          <a:ext cx="0" cy="0"/>
          <a:chOff x="0" y="0"/>
          <a:chExt cx="0" cy="0"/>
        </a:xfrm>
      </p:grpSpPr>
      <p:sp>
        <p:nvSpPr>
          <p:cNvPr id="20" name="Tijdelijke aanduiding voor afbeelding 10">
            <a:extLst>
              <a:ext uri="{FF2B5EF4-FFF2-40B4-BE49-F238E27FC236}">
                <a16:creationId xmlns:a16="http://schemas.microsoft.com/office/drawing/2014/main" id="{4DB0597A-48F2-7249-6AF4-0CB760586879}"/>
              </a:ext>
            </a:extLst>
          </p:cNvPr>
          <p:cNvSpPr>
            <a:spLocks noGrp="1"/>
          </p:cNvSpPr>
          <p:nvPr>
            <p:ph type="pic" sz="quarter" idx="11" hasCustomPrompt="1"/>
          </p:nvPr>
        </p:nvSpPr>
        <p:spPr>
          <a:xfrm>
            <a:off x="-22271" y="-11130"/>
            <a:ext cx="12214271" cy="5607697"/>
          </a:xfrm>
          <a:custGeom>
            <a:avLst/>
            <a:gdLst>
              <a:gd name="connsiteX0" fmla="*/ 0 w 6096000"/>
              <a:gd name="connsiteY0" fmla="*/ 0 h 5596568"/>
              <a:gd name="connsiteX1" fmla="*/ 6096000 w 6096000"/>
              <a:gd name="connsiteY1" fmla="*/ 0 h 5596568"/>
              <a:gd name="connsiteX2" fmla="*/ 6096000 w 6096000"/>
              <a:gd name="connsiteY2" fmla="*/ 5596568 h 5596568"/>
              <a:gd name="connsiteX3" fmla="*/ 0 w 6096000"/>
              <a:gd name="connsiteY3" fmla="*/ 5596568 h 5596568"/>
              <a:gd name="connsiteX4" fmla="*/ 0 w 6096000"/>
              <a:gd name="connsiteY4" fmla="*/ 0 h 5596568"/>
              <a:gd name="connsiteX0" fmla="*/ 0 w 6096000"/>
              <a:gd name="connsiteY0" fmla="*/ 0 h 5596568"/>
              <a:gd name="connsiteX1" fmla="*/ 6096000 w 6096000"/>
              <a:gd name="connsiteY1" fmla="*/ 0 h 5596568"/>
              <a:gd name="connsiteX2" fmla="*/ 6088655 w 6096000"/>
              <a:gd name="connsiteY2" fmla="*/ 5012675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302786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50109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957591 h 5596568"/>
              <a:gd name="connsiteX3" fmla="*/ 5501090 w 6096000"/>
              <a:gd name="connsiteY3" fmla="*/ 5596568 h 5596568"/>
              <a:gd name="connsiteX4" fmla="*/ 0 w 6096000"/>
              <a:gd name="connsiteY4" fmla="*/ 5596568 h 5596568"/>
              <a:gd name="connsiteX5" fmla="*/ 0 w 609600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501090 w 6097250"/>
              <a:gd name="connsiteY3" fmla="*/ 5596568 h 5596568"/>
              <a:gd name="connsiteX4" fmla="*/ 0 w 6097250"/>
              <a:gd name="connsiteY4" fmla="*/ 5596568 h 5596568"/>
              <a:gd name="connsiteX5" fmla="*/ 0 w 6097250"/>
              <a:gd name="connsiteY5" fmla="*/ 0 h 5596568"/>
              <a:gd name="connsiteX0" fmla="*/ 0 w 6097250"/>
              <a:gd name="connsiteY0" fmla="*/ 0 h 5600544"/>
              <a:gd name="connsiteX1" fmla="*/ 6096000 w 6097250"/>
              <a:gd name="connsiteY1" fmla="*/ 0 h 5600544"/>
              <a:gd name="connsiteX2" fmla="*/ 6096607 w 6097250"/>
              <a:gd name="connsiteY2" fmla="*/ 4941688 h 5600544"/>
              <a:gd name="connsiteX3" fmla="*/ 5457358 w 6097250"/>
              <a:gd name="connsiteY3" fmla="*/ 5600544 h 5600544"/>
              <a:gd name="connsiteX4" fmla="*/ 0 w 6097250"/>
              <a:gd name="connsiteY4" fmla="*/ 5596568 h 5600544"/>
              <a:gd name="connsiteX5" fmla="*/ 0 w 6097250"/>
              <a:gd name="connsiteY5" fmla="*/ 0 h 5600544"/>
              <a:gd name="connsiteX0" fmla="*/ 0 w 6097250"/>
              <a:gd name="connsiteY0" fmla="*/ 0 h 5600544"/>
              <a:gd name="connsiteX1" fmla="*/ 6096000 w 6097250"/>
              <a:gd name="connsiteY1" fmla="*/ 0 h 5600544"/>
              <a:gd name="connsiteX2" fmla="*/ 6096607 w 6097250"/>
              <a:gd name="connsiteY2" fmla="*/ 4941688 h 5600544"/>
              <a:gd name="connsiteX3" fmla="*/ 5389771 w 6097250"/>
              <a:gd name="connsiteY3" fmla="*/ 5600544 h 5600544"/>
              <a:gd name="connsiteX4" fmla="*/ 0 w 6097250"/>
              <a:gd name="connsiteY4" fmla="*/ 5596568 h 5600544"/>
              <a:gd name="connsiteX5" fmla="*/ 0 w 6097250"/>
              <a:gd name="connsiteY5" fmla="*/ 0 h 5600544"/>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53615 h 5596568"/>
              <a:gd name="connsiteX3" fmla="*/ 5477236 w 6097250"/>
              <a:gd name="connsiteY3" fmla="*/ 5588617 h 5596568"/>
              <a:gd name="connsiteX4" fmla="*/ 0 w 6097250"/>
              <a:gd name="connsiteY4" fmla="*/ 5596568 h 5596568"/>
              <a:gd name="connsiteX5" fmla="*/ 0 w 6097250"/>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148552 w 12245802"/>
              <a:gd name="connsiteY4" fmla="*/ 5596568 h 5596568"/>
              <a:gd name="connsiteX5" fmla="*/ 0 w 12245802"/>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3062 w 12245802"/>
              <a:gd name="connsiteY4" fmla="*/ 5596568 h 5596568"/>
              <a:gd name="connsiteX5" fmla="*/ 0 w 12245802"/>
              <a:gd name="connsiteY5" fmla="*/ 0 h 5596568"/>
              <a:gd name="connsiteX0" fmla="*/ 0 w 12214271"/>
              <a:gd name="connsiteY0" fmla="*/ 15765 h 5596568"/>
              <a:gd name="connsiteX1" fmla="*/ 12213021 w 12214271"/>
              <a:gd name="connsiteY1" fmla="*/ 0 h 5596568"/>
              <a:gd name="connsiteX2" fmla="*/ 12213628 w 12214271"/>
              <a:gd name="connsiteY2" fmla="*/ 4953615 h 5596568"/>
              <a:gd name="connsiteX3" fmla="*/ 11594257 w 12214271"/>
              <a:gd name="connsiteY3" fmla="*/ 5588617 h 5596568"/>
              <a:gd name="connsiteX4" fmla="*/ 31531 w 12214271"/>
              <a:gd name="connsiteY4" fmla="*/ 5596568 h 5596568"/>
              <a:gd name="connsiteX5" fmla="*/ 0 w 12214271"/>
              <a:gd name="connsiteY5" fmla="*/ 15765 h 5596568"/>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31531 w 12214271"/>
              <a:gd name="connsiteY4" fmla="*/ 5607697 h 5607697"/>
              <a:gd name="connsiteX5" fmla="*/ 0 w 12214271"/>
              <a:gd name="connsiteY5" fmla="*/ 0 h 5607697"/>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10016 w 12214271"/>
              <a:gd name="connsiteY4" fmla="*/ 5607697 h 5607697"/>
              <a:gd name="connsiteX5" fmla="*/ 0 w 12214271"/>
              <a:gd name="connsiteY5" fmla="*/ 0 h 560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4271" h="5607697">
                <a:moveTo>
                  <a:pt x="0" y="0"/>
                </a:moveTo>
                <a:lnTo>
                  <a:pt x="12213021" y="11129"/>
                </a:lnTo>
                <a:cubicBezTo>
                  <a:pt x="12210573" y="1682021"/>
                  <a:pt x="12216076" y="3293852"/>
                  <a:pt x="12213628" y="4964744"/>
                </a:cubicBezTo>
                <a:cubicBezTo>
                  <a:pt x="12041147" y="5147448"/>
                  <a:pt x="11774689" y="5421018"/>
                  <a:pt x="11594257" y="5599746"/>
                </a:cubicBezTo>
                <a:lnTo>
                  <a:pt x="10016" y="5607697"/>
                </a:lnTo>
                <a:cubicBezTo>
                  <a:pt x="6677" y="3738465"/>
                  <a:pt x="3339" y="1869232"/>
                  <a:pt x="0"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bIns="1620000" anchor="ctr" anchorCtr="0"/>
          <a:lstStyle>
            <a:lvl1pPr marL="0" indent="0" algn="ctr">
              <a:buNone/>
              <a:defRPr/>
            </a:lvl1pPr>
          </a:lstStyle>
          <a:p>
            <a:r>
              <a:rPr lang="nl-NL"/>
              <a:t> </a:t>
            </a:r>
          </a:p>
        </p:txBody>
      </p:sp>
      <p:sp>
        <p:nvSpPr>
          <p:cNvPr id="6" name="Tijdelijke aanduiding voor tekst 5">
            <a:extLst>
              <a:ext uri="{FF2B5EF4-FFF2-40B4-BE49-F238E27FC236}">
                <a16:creationId xmlns:a16="http://schemas.microsoft.com/office/drawing/2014/main" id="{DC54BA56-69F8-FE2D-C8E0-806F254F99B3}"/>
              </a:ext>
            </a:extLst>
          </p:cNvPr>
          <p:cNvSpPr>
            <a:spLocks noGrp="1" noRot="1" noMove="1" noResize="1" noEditPoints="1" noAdjustHandles="1" noChangeArrowheads="1" noChangeShapeType="1"/>
          </p:cNvSpPr>
          <p:nvPr>
            <p:ph type="body" sz="quarter" idx="12" hasCustomPrompt="1"/>
          </p:nvPr>
        </p:nvSpPr>
        <p:spPr>
          <a:xfrm>
            <a:off x="579438" y="2381504"/>
            <a:ext cx="5431726" cy="762372"/>
          </a:xfrm>
          <a:prstGeom prst="rect">
            <a:avLst/>
          </a:prstGeom>
          <a:solidFill>
            <a:schemeClr val="bg2"/>
          </a:solidFill>
        </p:spPr>
        <p:txBody>
          <a:bodyPr lIns="503999" tIns="144000" rIns="503999" bIns="144000" anchor="ctr" anchorCtr="0">
            <a:normAutofit/>
          </a:bodyPr>
          <a:lstStyle>
            <a:lvl1pPr marL="0" indent="0">
              <a:buNone/>
              <a:defRPr b="1"/>
            </a:lvl1pPr>
          </a:lstStyle>
          <a:p>
            <a:pPr lvl="0"/>
            <a:r>
              <a:rPr lang="nl-NL"/>
              <a:t>Hier komt een subtitel </a:t>
            </a:r>
          </a:p>
        </p:txBody>
      </p:sp>
      <p:sp>
        <p:nvSpPr>
          <p:cNvPr id="9" name="Titel 8">
            <a:extLst>
              <a:ext uri="{FF2B5EF4-FFF2-40B4-BE49-F238E27FC236}">
                <a16:creationId xmlns:a16="http://schemas.microsoft.com/office/drawing/2014/main" id="{34B6923B-7021-5C4F-9ABE-C59A4C763E6D}"/>
              </a:ext>
            </a:extLst>
          </p:cNvPr>
          <p:cNvSpPr>
            <a:spLocks noGrp="1"/>
          </p:cNvSpPr>
          <p:nvPr>
            <p:ph type="title" hasCustomPrompt="1"/>
          </p:nvPr>
        </p:nvSpPr>
        <p:spPr>
          <a:xfrm>
            <a:off x="579420" y="579218"/>
            <a:ext cx="5431744" cy="1802148"/>
          </a:xfrm>
          <a:prstGeom prst="snip1Rect">
            <a:avLst>
              <a:gd name="adj" fmla="val 27766"/>
            </a:avLst>
          </a:prstGeom>
          <a:solidFill>
            <a:schemeClr val="tx1"/>
          </a:solidFill>
        </p:spPr>
        <p:txBody>
          <a:bodyPr lIns="503999" tIns="503999" rIns="503999" bIns="684000" anchor="ctr" anchorCtr="0">
            <a:noAutofit/>
          </a:bodyPr>
          <a:lstStyle>
            <a:lvl1pPr algn="l">
              <a:defRPr sz="4000">
                <a:solidFill>
                  <a:schemeClr val="bg1"/>
                </a:solidFill>
              </a:defRPr>
            </a:lvl1pPr>
          </a:lstStyle>
          <a:p>
            <a:r>
              <a:rPr lang="nl-NL"/>
              <a:t>Hier komt een titel van max 2 regels</a:t>
            </a:r>
          </a:p>
        </p:txBody>
      </p:sp>
    </p:spTree>
    <p:extLst>
      <p:ext uri="{BB962C8B-B14F-4D97-AF65-F5344CB8AC3E}">
        <p14:creationId xmlns:p14="http://schemas.microsoft.com/office/powerpoint/2010/main" val="176694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slide-links-Blauwgroen-subtitel">
    <p:spTree>
      <p:nvGrpSpPr>
        <p:cNvPr id="1" name=""/>
        <p:cNvGrpSpPr/>
        <p:nvPr/>
      </p:nvGrpSpPr>
      <p:grpSpPr>
        <a:xfrm>
          <a:off x="0" y="0"/>
          <a:ext cx="0" cy="0"/>
          <a:chOff x="0" y="0"/>
          <a:chExt cx="0" cy="0"/>
        </a:xfrm>
      </p:grpSpPr>
      <p:sp>
        <p:nvSpPr>
          <p:cNvPr id="5" name="Tijdelijke aanduiding voor afbeelding 10">
            <a:extLst>
              <a:ext uri="{FF2B5EF4-FFF2-40B4-BE49-F238E27FC236}">
                <a16:creationId xmlns:a16="http://schemas.microsoft.com/office/drawing/2014/main" id="{7F3710A8-EF61-D3B0-4884-E7474D68F862}"/>
              </a:ext>
            </a:extLst>
          </p:cNvPr>
          <p:cNvSpPr>
            <a:spLocks noGrp="1"/>
          </p:cNvSpPr>
          <p:nvPr>
            <p:ph type="pic" sz="quarter" idx="14" hasCustomPrompt="1"/>
          </p:nvPr>
        </p:nvSpPr>
        <p:spPr>
          <a:xfrm>
            <a:off x="-22271" y="-11130"/>
            <a:ext cx="12214271" cy="5607697"/>
          </a:xfrm>
          <a:custGeom>
            <a:avLst/>
            <a:gdLst>
              <a:gd name="connsiteX0" fmla="*/ 0 w 6096000"/>
              <a:gd name="connsiteY0" fmla="*/ 0 h 5596568"/>
              <a:gd name="connsiteX1" fmla="*/ 6096000 w 6096000"/>
              <a:gd name="connsiteY1" fmla="*/ 0 h 5596568"/>
              <a:gd name="connsiteX2" fmla="*/ 6096000 w 6096000"/>
              <a:gd name="connsiteY2" fmla="*/ 5596568 h 5596568"/>
              <a:gd name="connsiteX3" fmla="*/ 0 w 6096000"/>
              <a:gd name="connsiteY3" fmla="*/ 5596568 h 5596568"/>
              <a:gd name="connsiteX4" fmla="*/ 0 w 6096000"/>
              <a:gd name="connsiteY4" fmla="*/ 0 h 5596568"/>
              <a:gd name="connsiteX0" fmla="*/ 0 w 6096000"/>
              <a:gd name="connsiteY0" fmla="*/ 0 h 5596568"/>
              <a:gd name="connsiteX1" fmla="*/ 6096000 w 6096000"/>
              <a:gd name="connsiteY1" fmla="*/ 0 h 5596568"/>
              <a:gd name="connsiteX2" fmla="*/ 6088655 w 6096000"/>
              <a:gd name="connsiteY2" fmla="*/ 5012675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302786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50109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957591 h 5596568"/>
              <a:gd name="connsiteX3" fmla="*/ 5501090 w 6096000"/>
              <a:gd name="connsiteY3" fmla="*/ 5596568 h 5596568"/>
              <a:gd name="connsiteX4" fmla="*/ 0 w 6096000"/>
              <a:gd name="connsiteY4" fmla="*/ 5596568 h 5596568"/>
              <a:gd name="connsiteX5" fmla="*/ 0 w 609600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501090 w 6097250"/>
              <a:gd name="connsiteY3" fmla="*/ 5596568 h 5596568"/>
              <a:gd name="connsiteX4" fmla="*/ 0 w 6097250"/>
              <a:gd name="connsiteY4" fmla="*/ 5596568 h 5596568"/>
              <a:gd name="connsiteX5" fmla="*/ 0 w 6097250"/>
              <a:gd name="connsiteY5" fmla="*/ 0 h 5596568"/>
              <a:gd name="connsiteX0" fmla="*/ 0 w 6097250"/>
              <a:gd name="connsiteY0" fmla="*/ 0 h 5600544"/>
              <a:gd name="connsiteX1" fmla="*/ 6096000 w 6097250"/>
              <a:gd name="connsiteY1" fmla="*/ 0 h 5600544"/>
              <a:gd name="connsiteX2" fmla="*/ 6096607 w 6097250"/>
              <a:gd name="connsiteY2" fmla="*/ 4941688 h 5600544"/>
              <a:gd name="connsiteX3" fmla="*/ 5457358 w 6097250"/>
              <a:gd name="connsiteY3" fmla="*/ 5600544 h 5600544"/>
              <a:gd name="connsiteX4" fmla="*/ 0 w 6097250"/>
              <a:gd name="connsiteY4" fmla="*/ 5596568 h 5600544"/>
              <a:gd name="connsiteX5" fmla="*/ 0 w 6097250"/>
              <a:gd name="connsiteY5" fmla="*/ 0 h 5600544"/>
              <a:gd name="connsiteX0" fmla="*/ 0 w 6097250"/>
              <a:gd name="connsiteY0" fmla="*/ 0 h 5600544"/>
              <a:gd name="connsiteX1" fmla="*/ 6096000 w 6097250"/>
              <a:gd name="connsiteY1" fmla="*/ 0 h 5600544"/>
              <a:gd name="connsiteX2" fmla="*/ 6096607 w 6097250"/>
              <a:gd name="connsiteY2" fmla="*/ 4941688 h 5600544"/>
              <a:gd name="connsiteX3" fmla="*/ 5389771 w 6097250"/>
              <a:gd name="connsiteY3" fmla="*/ 5600544 h 5600544"/>
              <a:gd name="connsiteX4" fmla="*/ 0 w 6097250"/>
              <a:gd name="connsiteY4" fmla="*/ 5596568 h 5600544"/>
              <a:gd name="connsiteX5" fmla="*/ 0 w 6097250"/>
              <a:gd name="connsiteY5" fmla="*/ 0 h 5600544"/>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53615 h 5596568"/>
              <a:gd name="connsiteX3" fmla="*/ 5477236 w 6097250"/>
              <a:gd name="connsiteY3" fmla="*/ 5588617 h 5596568"/>
              <a:gd name="connsiteX4" fmla="*/ 0 w 6097250"/>
              <a:gd name="connsiteY4" fmla="*/ 5596568 h 5596568"/>
              <a:gd name="connsiteX5" fmla="*/ 0 w 6097250"/>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148552 w 12245802"/>
              <a:gd name="connsiteY4" fmla="*/ 5596568 h 5596568"/>
              <a:gd name="connsiteX5" fmla="*/ 0 w 12245802"/>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3062 w 12245802"/>
              <a:gd name="connsiteY4" fmla="*/ 5596568 h 5596568"/>
              <a:gd name="connsiteX5" fmla="*/ 0 w 12245802"/>
              <a:gd name="connsiteY5" fmla="*/ 0 h 5596568"/>
              <a:gd name="connsiteX0" fmla="*/ 0 w 12214271"/>
              <a:gd name="connsiteY0" fmla="*/ 15765 h 5596568"/>
              <a:gd name="connsiteX1" fmla="*/ 12213021 w 12214271"/>
              <a:gd name="connsiteY1" fmla="*/ 0 h 5596568"/>
              <a:gd name="connsiteX2" fmla="*/ 12213628 w 12214271"/>
              <a:gd name="connsiteY2" fmla="*/ 4953615 h 5596568"/>
              <a:gd name="connsiteX3" fmla="*/ 11594257 w 12214271"/>
              <a:gd name="connsiteY3" fmla="*/ 5588617 h 5596568"/>
              <a:gd name="connsiteX4" fmla="*/ 31531 w 12214271"/>
              <a:gd name="connsiteY4" fmla="*/ 5596568 h 5596568"/>
              <a:gd name="connsiteX5" fmla="*/ 0 w 12214271"/>
              <a:gd name="connsiteY5" fmla="*/ 15765 h 5596568"/>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31531 w 12214271"/>
              <a:gd name="connsiteY4" fmla="*/ 5607697 h 5607697"/>
              <a:gd name="connsiteX5" fmla="*/ 0 w 12214271"/>
              <a:gd name="connsiteY5" fmla="*/ 0 h 5607697"/>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10016 w 12214271"/>
              <a:gd name="connsiteY4" fmla="*/ 5607697 h 5607697"/>
              <a:gd name="connsiteX5" fmla="*/ 0 w 12214271"/>
              <a:gd name="connsiteY5" fmla="*/ 0 h 560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4271" h="5607697">
                <a:moveTo>
                  <a:pt x="0" y="0"/>
                </a:moveTo>
                <a:lnTo>
                  <a:pt x="12213021" y="11129"/>
                </a:lnTo>
                <a:cubicBezTo>
                  <a:pt x="12210573" y="1682021"/>
                  <a:pt x="12216076" y="3293852"/>
                  <a:pt x="12213628" y="4964744"/>
                </a:cubicBezTo>
                <a:cubicBezTo>
                  <a:pt x="12041147" y="5147448"/>
                  <a:pt x="11774689" y="5421018"/>
                  <a:pt x="11594257" y="5599746"/>
                </a:cubicBezTo>
                <a:lnTo>
                  <a:pt x="10016" y="5607697"/>
                </a:lnTo>
                <a:cubicBezTo>
                  <a:pt x="6677" y="3738465"/>
                  <a:pt x="3339" y="1869232"/>
                  <a:pt x="0"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bIns="1620000" anchor="ctr" anchorCtr="0"/>
          <a:lstStyle>
            <a:lvl1pPr marL="0" indent="0" algn="ctr">
              <a:buNone/>
              <a:defRPr/>
            </a:lvl1pPr>
          </a:lstStyle>
          <a:p>
            <a:r>
              <a:rPr lang="nl-NL"/>
              <a:t> </a:t>
            </a:r>
          </a:p>
        </p:txBody>
      </p:sp>
      <p:sp>
        <p:nvSpPr>
          <p:cNvPr id="6" name="Tijdelijke aanduiding voor tekst 5">
            <a:extLst>
              <a:ext uri="{FF2B5EF4-FFF2-40B4-BE49-F238E27FC236}">
                <a16:creationId xmlns:a16="http://schemas.microsoft.com/office/drawing/2014/main" id="{DC54BA56-69F8-FE2D-C8E0-806F254F99B3}"/>
              </a:ext>
            </a:extLst>
          </p:cNvPr>
          <p:cNvSpPr>
            <a:spLocks noGrp="1" noRot="1" noMove="1" noResize="1" noEditPoints="1" noAdjustHandles="1" noChangeArrowheads="1" noChangeShapeType="1"/>
          </p:cNvSpPr>
          <p:nvPr>
            <p:ph type="body" sz="quarter" idx="12" hasCustomPrompt="1"/>
          </p:nvPr>
        </p:nvSpPr>
        <p:spPr>
          <a:xfrm>
            <a:off x="579438" y="2381504"/>
            <a:ext cx="5431726" cy="762372"/>
          </a:xfrm>
          <a:prstGeom prst="rect">
            <a:avLst/>
          </a:prstGeom>
          <a:solidFill>
            <a:schemeClr val="bg2"/>
          </a:solidFill>
        </p:spPr>
        <p:txBody>
          <a:bodyPr lIns="503999" tIns="144000" rIns="503999" bIns="144000" anchor="ctr" anchorCtr="0">
            <a:normAutofit/>
          </a:bodyPr>
          <a:lstStyle>
            <a:lvl1pPr marL="0" indent="0">
              <a:buNone/>
              <a:defRPr b="1"/>
            </a:lvl1pPr>
          </a:lstStyle>
          <a:p>
            <a:pPr lvl="0"/>
            <a:r>
              <a:rPr lang="nl-NL"/>
              <a:t>Hier komt een subtitel </a:t>
            </a:r>
          </a:p>
        </p:txBody>
      </p:sp>
      <p:sp>
        <p:nvSpPr>
          <p:cNvPr id="2" name="Titel 8">
            <a:extLst>
              <a:ext uri="{FF2B5EF4-FFF2-40B4-BE49-F238E27FC236}">
                <a16:creationId xmlns:a16="http://schemas.microsoft.com/office/drawing/2014/main" id="{2ED0632C-49C5-4956-1B56-DA62888634FC}"/>
              </a:ext>
            </a:extLst>
          </p:cNvPr>
          <p:cNvSpPr>
            <a:spLocks noGrp="1"/>
          </p:cNvSpPr>
          <p:nvPr>
            <p:ph type="title" hasCustomPrompt="1"/>
          </p:nvPr>
        </p:nvSpPr>
        <p:spPr>
          <a:xfrm>
            <a:off x="579420" y="579218"/>
            <a:ext cx="5431744" cy="1802148"/>
          </a:xfrm>
          <a:prstGeom prst="snip1Rect">
            <a:avLst>
              <a:gd name="adj" fmla="val 27766"/>
            </a:avLst>
          </a:prstGeom>
          <a:solidFill>
            <a:schemeClr val="accent1"/>
          </a:solidFill>
        </p:spPr>
        <p:txBody>
          <a:bodyPr lIns="503999" tIns="503999" rIns="503999" bIns="684000" anchor="ctr" anchorCtr="0">
            <a:noAutofit/>
          </a:bodyPr>
          <a:lstStyle>
            <a:lvl1pPr algn="l">
              <a:defRPr sz="4000">
                <a:solidFill>
                  <a:schemeClr val="bg1"/>
                </a:solidFill>
              </a:defRPr>
            </a:lvl1pPr>
          </a:lstStyle>
          <a:p>
            <a:r>
              <a:rPr lang="nl-NL"/>
              <a:t>Hier komt een titel van max 2 regels</a:t>
            </a:r>
          </a:p>
        </p:txBody>
      </p:sp>
    </p:spTree>
    <p:extLst>
      <p:ext uri="{BB962C8B-B14F-4D97-AF65-F5344CB8AC3E}">
        <p14:creationId xmlns:p14="http://schemas.microsoft.com/office/powerpoint/2010/main" val="2945018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slide-links-donkerblauw">
    <p:spTree>
      <p:nvGrpSpPr>
        <p:cNvPr id="1" name=""/>
        <p:cNvGrpSpPr/>
        <p:nvPr/>
      </p:nvGrpSpPr>
      <p:grpSpPr>
        <a:xfrm>
          <a:off x="0" y="0"/>
          <a:ext cx="0" cy="0"/>
          <a:chOff x="0" y="0"/>
          <a:chExt cx="0" cy="0"/>
        </a:xfrm>
      </p:grpSpPr>
      <p:sp>
        <p:nvSpPr>
          <p:cNvPr id="3" name="Tijdelijke aanduiding voor afbeelding 10">
            <a:extLst>
              <a:ext uri="{FF2B5EF4-FFF2-40B4-BE49-F238E27FC236}">
                <a16:creationId xmlns:a16="http://schemas.microsoft.com/office/drawing/2014/main" id="{0019D79B-8B57-1827-91D4-B78F19B831D0}"/>
              </a:ext>
            </a:extLst>
          </p:cNvPr>
          <p:cNvSpPr>
            <a:spLocks noGrp="1"/>
          </p:cNvSpPr>
          <p:nvPr>
            <p:ph type="pic" sz="quarter" idx="14" hasCustomPrompt="1"/>
          </p:nvPr>
        </p:nvSpPr>
        <p:spPr>
          <a:xfrm>
            <a:off x="-22271" y="-11130"/>
            <a:ext cx="12214271" cy="5607697"/>
          </a:xfrm>
          <a:custGeom>
            <a:avLst/>
            <a:gdLst>
              <a:gd name="connsiteX0" fmla="*/ 0 w 6096000"/>
              <a:gd name="connsiteY0" fmla="*/ 0 h 5596568"/>
              <a:gd name="connsiteX1" fmla="*/ 6096000 w 6096000"/>
              <a:gd name="connsiteY1" fmla="*/ 0 h 5596568"/>
              <a:gd name="connsiteX2" fmla="*/ 6096000 w 6096000"/>
              <a:gd name="connsiteY2" fmla="*/ 5596568 h 5596568"/>
              <a:gd name="connsiteX3" fmla="*/ 0 w 6096000"/>
              <a:gd name="connsiteY3" fmla="*/ 5596568 h 5596568"/>
              <a:gd name="connsiteX4" fmla="*/ 0 w 6096000"/>
              <a:gd name="connsiteY4" fmla="*/ 0 h 5596568"/>
              <a:gd name="connsiteX0" fmla="*/ 0 w 6096000"/>
              <a:gd name="connsiteY0" fmla="*/ 0 h 5596568"/>
              <a:gd name="connsiteX1" fmla="*/ 6096000 w 6096000"/>
              <a:gd name="connsiteY1" fmla="*/ 0 h 5596568"/>
              <a:gd name="connsiteX2" fmla="*/ 6088655 w 6096000"/>
              <a:gd name="connsiteY2" fmla="*/ 5012675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302786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50109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957591 h 5596568"/>
              <a:gd name="connsiteX3" fmla="*/ 5501090 w 6096000"/>
              <a:gd name="connsiteY3" fmla="*/ 5596568 h 5596568"/>
              <a:gd name="connsiteX4" fmla="*/ 0 w 6096000"/>
              <a:gd name="connsiteY4" fmla="*/ 5596568 h 5596568"/>
              <a:gd name="connsiteX5" fmla="*/ 0 w 609600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501090 w 6097250"/>
              <a:gd name="connsiteY3" fmla="*/ 5596568 h 5596568"/>
              <a:gd name="connsiteX4" fmla="*/ 0 w 6097250"/>
              <a:gd name="connsiteY4" fmla="*/ 5596568 h 5596568"/>
              <a:gd name="connsiteX5" fmla="*/ 0 w 6097250"/>
              <a:gd name="connsiteY5" fmla="*/ 0 h 5596568"/>
              <a:gd name="connsiteX0" fmla="*/ 0 w 6097250"/>
              <a:gd name="connsiteY0" fmla="*/ 0 h 5600544"/>
              <a:gd name="connsiteX1" fmla="*/ 6096000 w 6097250"/>
              <a:gd name="connsiteY1" fmla="*/ 0 h 5600544"/>
              <a:gd name="connsiteX2" fmla="*/ 6096607 w 6097250"/>
              <a:gd name="connsiteY2" fmla="*/ 4941688 h 5600544"/>
              <a:gd name="connsiteX3" fmla="*/ 5457358 w 6097250"/>
              <a:gd name="connsiteY3" fmla="*/ 5600544 h 5600544"/>
              <a:gd name="connsiteX4" fmla="*/ 0 w 6097250"/>
              <a:gd name="connsiteY4" fmla="*/ 5596568 h 5600544"/>
              <a:gd name="connsiteX5" fmla="*/ 0 w 6097250"/>
              <a:gd name="connsiteY5" fmla="*/ 0 h 5600544"/>
              <a:gd name="connsiteX0" fmla="*/ 0 w 6097250"/>
              <a:gd name="connsiteY0" fmla="*/ 0 h 5600544"/>
              <a:gd name="connsiteX1" fmla="*/ 6096000 w 6097250"/>
              <a:gd name="connsiteY1" fmla="*/ 0 h 5600544"/>
              <a:gd name="connsiteX2" fmla="*/ 6096607 w 6097250"/>
              <a:gd name="connsiteY2" fmla="*/ 4941688 h 5600544"/>
              <a:gd name="connsiteX3" fmla="*/ 5389771 w 6097250"/>
              <a:gd name="connsiteY3" fmla="*/ 5600544 h 5600544"/>
              <a:gd name="connsiteX4" fmla="*/ 0 w 6097250"/>
              <a:gd name="connsiteY4" fmla="*/ 5596568 h 5600544"/>
              <a:gd name="connsiteX5" fmla="*/ 0 w 6097250"/>
              <a:gd name="connsiteY5" fmla="*/ 0 h 5600544"/>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53615 h 5596568"/>
              <a:gd name="connsiteX3" fmla="*/ 5477236 w 6097250"/>
              <a:gd name="connsiteY3" fmla="*/ 5588617 h 5596568"/>
              <a:gd name="connsiteX4" fmla="*/ 0 w 6097250"/>
              <a:gd name="connsiteY4" fmla="*/ 5596568 h 5596568"/>
              <a:gd name="connsiteX5" fmla="*/ 0 w 6097250"/>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148552 w 12245802"/>
              <a:gd name="connsiteY4" fmla="*/ 5596568 h 5596568"/>
              <a:gd name="connsiteX5" fmla="*/ 0 w 12245802"/>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3062 w 12245802"/>
              <a:gd name="connsiteY4" fmla="*/ 5596568 h 5596568"/>
              <a:gd name="connsiteX5" fmla="*/ 0 w 12245802"/>
              <a:gd name="connsiteY5" fmla="*/ 0 h 5596568"/>
              <a:gd name="connsiteX0" fmla="*/ 0 w 12214271"/>
              <a:gd name="connsiteY0" fmla="*/ 15765 h 5596568"/>
              <a:gd name="connsiteX1" fmla="*/ 12213021 w 12214271"/>
              <a:gd name="connsiteY1" fmla="*/ 0 h 5596568"/>
              <a:gd name="connsiteX2" fmla="*/ 12213628 w 12214271"/>
              <a:gd name="connsiteY2" fmla="*/ 4953615 h 5596568"/>
              <a:gd name="connsiteX3" fmla="*/ 11594257 w 12214271"/>
              <a:gd name="connsiteY3" fmla="*/ 5588617 h 5596568"/>
              <a:gd name="connsiteX4" fmla="*/ 31531 w 12214271"/>
              <a:gd name="connsiteY4" fmla="*/ 5596568 h 5596568"/>
              <a:gd name="connsiteX5" fmla="*/ 0 w 12214271"/>
              <a:gd name="connsiteY5" fmla="*/ 15765 h 5596568"/>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31531 w 12214271"/>
              <a:gd name="connsiteY4" fmla="*/ 5607697 h 5607697"/>
              <a:gd name="connsiteX5" fmla="*/ 0 w 12214271"/>
              <a:gd name="connsiteY5" fmla="*/ 0 h 5607697"/>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10016 w 12214271"/>
              <a:gd name="connsiteY4" fmla="*/ 5607697 h 5607697"/>
              <a:gd name="connsiteX5" fmla="*/ 0 w 12214271"/>
              <a:gd name="connsiteY5" fmla="*/ 0 h 560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4271" h="5607697">
                <a:moveTo>
                  <a:pt x="0" y="0"/>
                </a:moveTo>
                <a:lnTo>
                  <a:pt x="12213021" y="11129"/>
                </a:lnTo>
                <a:cubicBezTo>
                  <a:pt x="12210573" y="1682021"/>
                  <a:pt x="12216076" y="3293852"/>
                  <a:pt x="12213628" y="4964744"/>
                </a:cubicBezTo>
                <a:cubicBezTo>
                  <a:pt x="12041147" y="5147448"/>
                  <a:pt x="11774689" y="5421018"/>
                  <a:pt x="11594257" y="5599746"/>
                </a:cubicBezTo>
                <a:lnTo>
                  <a:pt x="10016" y="5607697"/>
                </a:lnTo>
                <a:cubicBezTo>
                  <a:pt x="6677" y="3738465"/>
                  <a:pt x="3339" y="1869232"/>
                  <a:pt x="0"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bIns="1620000" anchor="ctr" anchorCtr="0"/>
          <a:lstStyle>
            <a:lvl1pPr marL="0" indent="0" algn="ctr">
              <a:buNone/>
              <a:defRPr/>
            </a:lvl1pPr>
          </a:lstStyle>
          <a:p>
            <a:r>
              <a:rPr lang="nl-NL"/>
              <a:t> </a:t>
            </a:r>
          </a:p>
        </p:txBody>
      </p:sp>
      <p:sp>
        <p:nvSpPr>
          <p:cNvPr id="2" name="Titel 8">
            <a:extLst>
              <a:ext uri="{FF2B5EF4-FFF2-40B4-BE49-F238E27FC236}">
                <a16:creationId xmlns:a16="http://schemas.microsoft.com/office/drawing/2014/main" id="{4BC2ADE1-6BFB-F9B2-8CF3-AFD5DB60D4E8}"/>
              </a:ext>
            </a:extLst>
          </p:cNvPr>
          <p:cNvSpPr>
            <a:spLocks noGrp="1"/>
          </p:cNvSpPr>
          <p:nvPr>
            <p:ph type="title" hasCustomPrompt="1"/>
          </p:nvPr>
        </p:nvSpPr>
        <p:spPr>
          <a:xfrm>
            <a:off x="579420" y="579218"/>
            <a:ext cx="5431744" cy="1802148"/>
          </a:xfrm>
          <a:prstGeom prst="snip1Rect">
            <a:avLst>
              <a:gd name="adj" fmla="val 27766"/>
            </a:avLst>
          </a:prstGeom>
          <a:solidFill>
            <a:schemeClr val="tx1"/>
          </a:solidFill>
        </p:spPr>
        <p:txBody>
          <a:bodyPr lIns="503999" tIns="503999" rIns="503999" bIns="684000" anchor="ctr" anchorCtr="0">
            <a:noAutofit/>
          </a:bodyPr>
          <a:lstStyle>
            <a:lvl1pPr algn="l">
              <a:defRPr sz="4000">
                <a:solidFill>
                  <a:schemeClr val="bg1"/>
                </a:solidFill>
              </a:defRPr>
            </a:lvl1pPr>
          </a:lstStyle>
          <a:p>
            <a:r>
              <a:rPr lang="nl-NL"/>
              <a:t>Hier komt een titel van max 2 regels</a:t>
            </a:r>
          </a:p>
        </p:txBody>
      </p:sp>
    </p:spTree>
    <p:extLst>
      <p:ext uri="{BB962C8B-B14F-4D97-AF65-F5344CB8AC3E}">
        <p14:creationId xmlns:p14="http://schemas.microsoft.com/office/powerpoint/2010/main" val="3121276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slide-rechts-donkerblauw-subtitel">
    <p:spTree>
      <p:nvGrpSpPr>
        <p:cNvPr id="1" name=""/>
        <p:cNvGrpSpPr/>
        <p:nvPr/>
      </p:nvGrpSpPr>
      <p:grpSpPr>
        <a:xfrm>
          <a:off x="0" y="0"/>
          <a:ext cx="0" cy="0"/>
          <a:chOff x="0" y="0"/>
          <a:chExt cx="0" cy="0"/>
        </a:xfrm>
      </p:grpSpPr>
      <p:sp>
        <p:nvSpPr>
          <p:cNvPr id="7" name="Tijdelijke aanduiding voor afbeelding 10">
            <a:extLst>
              <a:ext uri="{FF2B5EF4-FFF2-40B4-BE49-F238E27FC236}">
                <a16:creationId xmlns:a16="http://schemas.microsoft.com/office/drawing/2014/main" id="{66D2997A-DAB8-51CE-95AD-DFE285818179}"/>
              </a:ext>
            </a:extLst>
          </p:cNvPr>
          <p:cNvSpPr>
            <a:spLocks noGrp="1" noRot="1" noMove="1" noResize="1" noEditPoints="1" noAdjustHandles="1" noChangeArrowheads="1" noChangeShapeType="1"/>
          </p:cNvSpPr>
          <p:nvPr>
            <p:ph type="pic" sz="quarter" idx="14" hasCustomPrompt="1"/>
          </p:nvPr>
        </p:nvSpPr>
        <p:spPr>
          <a:xfrm>
            <a:off x="-22271" y="-11130"/>
            <a:ext cx="12214271" cy="5607697"/>
          </a:xfrm>
          <a:custGeom>
            <a:avLst/>
            <a:gdLst>
              <a:gd name="connsiteX0" fmla="*/ 0 w 6096000"/>
              <a:gd name="connsiteY0" fmla="*/ 0 h 5596568"/>
              <a:gd name="connsiteX1" fmla="*/ 6096000 w 6096000"/>
              <a:gd name="connsiteY1" fmla="*/ 0 h 5596568"/>
              <a:gd name="connsiteX2" fmla="*/ 6096000 w 6096000"/>
              <a:gd name="connsiteY2" fmla="*/ 5596568 h 5596568"/>
              <a:gd name="connsiteX3" fmla="*/ 0 w 6096000"/>
              <a:gd name="connsiteY3" fmla="*/ 5596568 h 5596568"/>
              <a:gd name="connsiteX4" fmla="*/ 0 w 6096000"/>
              <a:gd name="connsiteY4" fmla="*/ 0 h 5596568"/>
              <a:gd name="connsiteX0" fmla="*/ 0 w 6096000"/>
              <a:gd name="connsiteY0" fmla="*/ 0 h 5596568"/>
              <a:gd name="connsiteX1" fmla="*/ 6096000 w 6096000"/>
              <a:gd name="connsiteY1" fmla="*/ 0 h 5596568"/>
              <a:gd name="connsiteX2" fmla="*/ 6088655 w 6096000"/>
              <a:gd name="connsiteY2" fmla="*/ 5012675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302786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50109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957591 h 5596568"/>
              <a:gd name="connsiteX3" fmla="*/ 5501090 w 6096000"/>
              <a:gd name="connsiteY3" fmla="*/ 5596568 h 5596568"/>
              <a:gd name="connsiteX4" fmla="*/ 0 w 6096000"/>
              <a:gd name="connsiteY4" fmla="*/ 5596568 h 5596568"/>
              <a:gd name="connsiteX5" fmla="*/ 0 w 609600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501090 w 6097250"/>
              <a:gd name="connsiteY3" fmla="*/ 5596568 h 5596568"/>
              <a:gd name="connsiteX4" fmla="*/ 0 w 6097250"/>
              <a:gd name="connsiteY4" fmla="*/ 5596568 h 5596568"/>
              <a:gd name="connsiteX5" fmla="*/ 0 w 6097250"/>
              <a:gd name="connsiteY5" fmla="*/ 0 h 5596568"/>
              <a:gd name="connsiteX0" fmla="*/ 0 w 6097250"/>
              <a:gd name="connsiteY0" fmla="*/ 0 h 5600544"/>
              <a:gd name="connsiteX1" fmla="*/ 6096000 w 6097250"/>
              <a:gd name="connsiteY1" fmla="*/ 0 h 5600544"/>
              <a:gd name="connsiteX2" fmla="*/ 6096607 w 6097250"/>
              <a:gd name="connsiteY2" fmla="*/ 4941688 h 5600544"/>
              <a:gd name="connsiteX3" fmla="*/ 5457358 w 6097250"/>
              <a:gd name="connsiteY3" fmla="*/ 5600544 h 5600544"/>
              <a:gd name="connsiteX4" fmla="*/ 0 w 6097250"/>
              <a:gd name="connsiteY4" fmla="*/ 5596568 h 5600544"/>
              <a:gd name="connsiteX5" fmla="*/ 0 w 6097250"/>
              <a:gd name="connsiteY5" fmla="*/ 0 h 5600544"/>
              <a:gd name="connsiteX0" fmla="*/ 0 w 6097250"/>
              <a:gd name="connsiteY0" fmla="*/ 0 h 5600544"/>
              <a:gd name="connsiteX1" fmla="*/ 6096000 w 6097250"/>
              <a:gd name="connsiteY1" fmla="*/ 0 h 5600544"/>
              <a:gd name="connsiteX2" fmla="*/ 6096607 w 6097250"/>
              <a:gd name="connsiteY2" fmla="*/ 4941688 h 5600544"/>
              <a:gd name="connsiteX3" fmla="*/ 5389771 w 6097250"/>
              <a:gd name="connsiteY3" fmla="*/ 5600544 h 5600544"/>
              <a:gd name="connsiteX4" fmla="*/ 0 w 6097250"/>
              <a:gd name="connsiteY4" fmla="*/ 5596568 h 5600544"/>
              <a:gd name="connsiteX5" fmla="*/ 0 w 6097250"/>
              <a:gd name="connsiteY5" fmla="*/ 0 h 5600544"/>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53615 h 5596568"/>
              <a:gd name="connsiteX3" fmla="*/ 5477236 w 6097250"/>
              <a:gd name="connsiteY3" fmla="*/ 5588617 h 5596568"/>
              <a:gd name="connsiteX4" fmla="*/ 0 w 6097250"/>
              <a:gd name="connsiteY4" fmla="*/ 5596568 h 5596568"/>
              <a:gd name="connsiteX5" fmla="*/ 0 w 6097250"/>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148552 w 12245802"/>
              <a:gd name="connsiteY4" fmla="*/ 5596568 h 5596568"/>
              <a:gd name="connsiteX5" fmla="*/ 0 w 12245802"/>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3062 w 12245802"/>
              <a:gd name="connsiteY4" fmla="*/ 5596568 h 5596568"/>
              <a:gd name="connsiteX5" fmla="*/ 0 w 12245802"/>
              <a:gd name="connsiteY5" fmla="*/ 0 h 5596568"/>
              <a:gd name="connsiteX0" fmla="*/ 0 w 12214271"/>
              <a:gd name="connsiteY0" fmla="*/ 15765 h 5596568"/>
              <a:gd name="connsiteX1" fmla="*/ 12213021 w 12214271"/>
              <a:gd name="connsiteY1" fmla="*/ 0 h 5596568"/>
              <a:gd name="connsiteX2" fmla="*/ 12213628 w 12214271"/>
              <a:gd name="connsiteY2" fmla="*/ 4953615 h 5596568"/>
              <a:gd name="connsiteX3" fmla="*/ 11594257 w 12214271"/>
              <a:gd name="connsiteY3" fmla="*/ 5588617 h 5596568"/>
              <a:gd name="connsiteX4" fmla="*/ 31531 w 12214271"/>
              <a:gd name="connsiteY4" fmla="*/ 5596568 h 5596568"/>
              <a:gd name="connsiteX5" fmla="*/ 0 w 12214271"/>
              <a:gd name="connsiteY5" fmla="*/ 15765 h 5596568"/>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31531 w 12214271"/>
              <a:gd name="connsiteY4" fmla="*/ 5607697 h 5607697"/>
              <a:gd name="connsiteX5" fmla="*/ 0 w 12214271"/>
              <a:gd name="connsiteY5" fmla="*/ 0 h 5607697"/>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10016 w 12214271"/>
              <a:gd name="connsiteY4" fmla="*/ 5607697 h 5607697"/>
              <a:gd name="connsiteX5" fmla="*/ 0 w 12214271"/>
              <a:gd name="connsiteY5" fmla="*/ 0 h 560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4271" h="5607697">
                <a:moveTo>
                  <a:pt x="0" y="0"/>
                </a:moveTo>
                <a:lnTo>
                  <a:pt x="12213021" y="11129"/>
                </a:lnTo>
                <a:cubicBezTo>
                  <a:pt x="12210573" y="1682021"/>
                  <a:pt x="12216076" y="3293852"/>
                  <a:pt x="12213628" y="4964744"/>
                </a:cubicBezTo>
                <a:cubicBezTo>
                  <a:pt x="12041147" y="5147448"/>
                  <a:pt x="11774689" y="5421018"/>
                  <a:pt x="11594257" y="5599746"/>
                </a:cubicBezTo>
                <a:lnTo>
                  <a:pt x="10016" y="5607697"/>
                </a:lnTo>
                <a:cubicBezTo>
                  <a:pt x="6677" y="3738465"/>
                  <a:pt x="3339" y="1869232"/>
                  <a:pt x="0"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bIns="1620000" anchor="ctr" anchorCtr="0"/>
          <a:lstStyle>
            <a:lvl1pPr marL="0" indent="0" algn="ctr">
              <a:buNone/>
              <a:defRPr/>
            </a:lvl1pPr>
          </a:lstStyle>
          <a:p>
            <a:r>
              <a:rPr lang="nl-NL"/>
              <a:t> </a:t>
            </a:r>
          </a:p>
        </p:txBody>
      </p:sp>
      <p:sp>
        <p:nvSpPr>
          <p:cNvPr id="6" name="Tijdelijke aanduiding voor tekst 5">
            <a:extLst>
              <a:ext uri="{FF2B5EF4-FFF2-40B4-BE49-F238E27FC236}">
                <a16:creationId xmlns:a16="http://schemas.microsoft.com/office/drawing/2014/main" id="{DC54BA56-69F8-FE2D-C8E0-806F254F99B3}"/>
              </a:ext>
            </a:extLst>
          </p:cNvPr>
          <p:cNvSpPr>
            <a:spLocks noGrp="1" noRot="1" noMove="1" noResize="1" noEditPoints="1" noAdjustHandles="1" noChangeArrowheads="1" noChangeShapeType="1"/>
          </p:cNvSpPr>
          <p:nvPr>
            <p:ph type="body" sz="quarter" idx="12" hasCustomPrompt="1"/>
          </p:nvPr>
        </p:nvSpPr>
        <p:spPr>
          <a:xfrm>
            <a:off x="6166082" y="2381504"/>
            <a:ext cx="5431726" cy="762372"/>
          </a:xfrm>
          <a:prstGeom prst="rect">
            <a:avLst/>
          </a:prstGeom>
          <a:solidFill>
            <a:schemeClr val="bg2"/>
          </a:solidFill>
        </p:spPr>
        <p:txBody>
          <a:bodyPr lIns="503999" tIns="144000" rIns="503999" bIns="144000" anchor="ctr" anchorCtr="0">
            <a:normAutofit/>
          </a:bodyPr>
          <a:lstStyle>
            <a:lvl1pPr marL="0" indent="0">
              <a:buNone/>
              <a:defRPr b="1"/>
            </a:lvl1pPr>
          </a:lstStyle>
          <a:p>
            <a:pPr lvl="0"/>
            <a:r>
              <a:rPr lang="nl-NL"/>
              <a:t>Hier komt een subtitel </a:t>
            </a:r>
          </a:p>
        </p:txBody>
      </p:sp>
      <p:sp>
        <p:nvSpPr>
          <p:cNvPr id="8" name="Titel 8">
            <a:extLst>
              <a:ext uri="{FF2B5EF4-FFF2-40B4-BE49-F238E27FC236}">
                <a16:creationId xmlns:a16="http://schemas.microsoft.com/office/drawing/2014/main" id="{F49131D0-305A-CC5C-2291-98A6C12BD6A3}"/>
              </a:ext>
            </a:extLst>
          </p:cNvPr>
          <p:cNvSpPr>
            <a:spLocks noGrp="1"/>
          </p:cNvSpPr>
          <p:nvPr>
            <p:ph type="title" hasCustomPrompt="1"/>
          </p:nvPr>
        </p:nvSpPr>
        <p:spPr>
          <a:xfrm>
            <a:off x="6166064" y="579600"/>
            <a:ext cx="5431744" cy="1802148"/>
          </a:xfrm>
          <a:custGeom>
            <a:avLst/>
            <a:gdLst>
              <a:gd name="connsiteX0" fmla="*/ 512459 w 5431744"/>
              <a:gd name="connsiteY0" fmla="*/ 0 h 1802148"/>
              <a:gd name="connsiteX1" fmla="*/ 5431744 w 5431744"/>
              <a:gd name="connsiteY1" fmla="*/ 0 h 1802148"/>
              <a:gd name="connsiteX2" fmla="*/ 5431744 w 5431744"/>
              <a:gd name="connsiteY2" fmla="*/ 0 h 1802148"/>
              <a:gd name="connsiteX3" fmla="*/ 5431744 w 5431744"/>
              <a:gd name="connsiteY3" fmla="*/ 1289689 h 1802148"/>
              <a:gd name="connsiteX4" fmla="*/ 4919285 w 5431744"/>
              <a:gd name="connsiteY4" fmla="*/ 1802148 h 1802148"/>
              <a:gd name="connsiteX5" fmla="*/ 0 w 5431744"/>
              <a:gd name="connsiteY5" fmla="*/ 1802148 h 1802148"/>
              <a:gd name="connsiteX6" fmla="*/ 0 w 5431744"/>
              <a:gd name="connsiteY6" fmla="*/ 1802148 h 1802148"/>
              <a:gd name="connsiteX7" fmla="*/ 0 w 5431744"/>
              <a:gd name="connsiteY7" fmla="*/ 512459 h 1802148"/>
              <a:gd name="connsiteX8" fmla="*/ 512459 w 5431744"/>
              <a:gd name="connsiteY8" fmla="*/ 0 h 1802148"/>
              <a:gd name="connsiteX0" fmla="*/ 512459 w 5431744"/>
              <a:gd name="connsiteY0" fmla="*/ 0 h 1802148"/>
              <a:gd name="connsiteX1" fmla="*/ 5431744 w 5431744"/>
              <a:gd name="connsiteY1" fmla="*/ 0 h 1802148"/>
              <a:gd name="connsiteX2" fmla="*/ 5431744 w 5431744"/>
              <a:gd name="connsiteY2" fmla="*/ 0 h 1802148"/>
              <a:gd name="connsiteX3" fmla="*/ 5431744 w 5431744"/>
              <a:gd name="connsiteY3" fmla="*/ 1289689 h 1802148"/>
              <a:gd name="connsiteX4" fmla="*/ 5430460 w 5431744"/>
              <a:gd name="connsiteY4" fmla="*/ 1798973 h 1802148"/>
              <a:gd name="connsiteX5" fmla="*/ 0 w 5431744"/>
              <a:gd name="connsiteY5" fmla="*/ 1802148 h 1802148"/>
              <a:gd name="connsiteX6" fmla="*/ 0 w 5431744"/>
              <a:gd name="connsiteY6" fmla="*/ 1802148 h 1802148"/>
              <a:gd name="connsiteX7" fmla="*/ 0 w 5431744"/>
              <a:gd name="connsiteY7" fmla="*/ 512459 h 1802148"/>
              <a:gd name="connsiteX8" fmla="*/ 512459 w 5431744"/>
              <a:gd name="connsiteY8" fmla="*/ 0 h 180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1744" h="1802148">
                <a:moveTo>
                  <a:pt x="512459" y="0"/>
                </a:moveTo>
                <a:lnTo>
                  <a:pt x="5431744" y="0"/>
                </a:lnTo>
                <a:lnTo>
                  <a:pt x="5431744" y="0"/>
                </a:lnTo>
                <a:lnTo>
                  <a:pt x="5431744" y="1289689"/>
                </a:lnTo>
                <a:lnTo>
                  <a:pt x="5430460" y="1798973"/>
                </a:lnTo>
                <a:lnTo>
                  <a:pt x="0" y="1802148"/>
                </a:lnTo>
                <a:lnTo>
                  <a:pt x="0" y="1802148"/>
                </a:lnTo>
                <a:lnTo>
                  <a:pt x="0" y="512459"/>
                </a:lnTo>
                <a:lnTo>
                  <a:pt x="512459" y="0"/>
                </a:lnTo>
                <a:close/>
              </a:path>
            </a:pathLst>
          </a:custGeom>
          <a:solidFill>
            <a:schemeClr val="tx1"/>
          </a:solidFill>
        </p:spPr>
        <p:txBody>
          <a:bodyPr lIns="503999" tIns="503999" rIns="503999" bIns="432000" anchor="ctr" anchorCtr="0">
            <a:normAutofit/>
          </a:bodyPr>
          <a:lstStyle>
            <a:lvl1pPr algn="l">
              <a:defRPr sz="4000"/>
            </a:lvl1pPr>
          </a:lstStyle>
          <a:p>
            <a:r>
              <a:rPr lang="nl-NL"/>
              <a:t>Hier komt een titel van max 2 regels</a:t>
            </a:r>
          </a:p>
        </p:txBody>
      </p:sp>
    </p:spTree>
    <p:extLst>
      <p:ext uri="{BB962C8B-B14F-4D97-AF65-F5344CB8AC3E}">
        <p14:creationId xmlns:p14="http://schemas.microsoft.com/office/powerpoint/2010/main" val="1646201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slide-rechts-Blauwgroen-subtitel">
    <p:spTree>
      <p:nvGrpSpPr>
        <p:cNvPr id="1" name=""/>
        <p:cNvGrpSpPr/>
        <p:nvPr/>
      </p:nvGrpSpPr>
      <p:grpSpPr>
        <a:xfrm>
          <a:off x="0" y="0"/>
          <a:ext cx="0" cy="0"/>
          <a:chOff x="0" y="0"/>
          <a:chExt cx="0" cy="0"/>
        </a:xfrm>
      </p:grpSpPr>
      <p:sp>
        <p:nvSpPr>
          <p:cNvPr id="4" name="Tijdelijke aanduiding voor afbeelding 10">
            <a:extLst>
              <a:ext uri="{FF2B5EF4-FFF2-40B4-BE49-F238E27FC236}">
                <a16:creationId xmlns:a16="http://schemas.microsoft.com/office/drawing/2014/main" id="{F4381F13-63A5-F126-8F8E-3D754AE1BC68}"/>
              </a:ext>
            </a:extLst>
          </p:cNvPr>
          <p:cNvSpPr>
            <a:spLocks noGrp="1"/>
          </p:cNvSpPr>
          <p:nvPr>
            <p:ph type="pic" sz="quarter" idx="14" hasCustomPrompt="1"/>
          </p:nvPr>
        </p:nvSpPr>
        <p:spPr>
          <a:xfrm>
            <a:off x="-22271" y="-11130"/>
            <a:ext cx="12214271" cy="5607697"/>
          </a:xfrm>
          <a:custGeom>
            <a:avLst/>
            <a:gdLst>
              <a:gd name="connsiteX0" fmla="*/ 0 w 6096000"/>
              <a:gd name="connsiteY0" fmla="*/ 0 h 5596568"/>
              <a:gd name="connsiteX1" fmla="*/ 6096000 w 6096000"/>
              <a:gd name="connsiteY1" fmla="*/ 0 h 5596568"/>
              <a:gd name="connsiteX2" fmla="*/ 6096000 w 6096000"/>
              <a:gd name="connsiteY2" fmla="*/ 5596568 h 5596568"/>
              <a:gd name="connsiteX3" fmla="*/ 0 w 6096000"/>
              <a:gd name="connsiteY3" fmla="*/ 5596568 h 5596568"/>
              <a:gd name="connsiteX4" fmla="*/ 0 w 6096000"/>
              <a:gd name="connsiteY4" fmla="*/ 0 h 5596568"/>
              <a:gd name="connsiteX0" fmla="*/ 0 w 6096000"/>
              <a:gd name="connsiteY0" fmla="*/ 0 h 5596568"/>
              <a:gd name="connsiteX1" fmla="*/ 6096000 w 6096000"/>
              <a:gd name="connsiteY1" fmla="*/ 0 h 5596568"/>
              <a:gd name="connsiteX2" fmla="*/ 6088655 w 6096000"/>
              <a:gd name="connsiteY2" fmla="*/ 5012675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302786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50109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957591 h 5596568"/>
              <a:gd name="connsiteX3" fmla="*/ 5501090 w 6096000"/>
              <a:gd name="connsiteY3" fmla="*/ 5596568 h 5596568"/>
              <a:gd name="connsiteX4" fmla="*/ 0 w 6096000"/>
              <a:gd name="connsiteY4" fmla="*/ 5596568 h 5596568"/>
              <a:gd name="connsiteX5" fmla="*/ 0 w 609600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501090 w 6097250"/>
              <a:gd name="connsiteY3" fmla="*/ 5596568 h 5596568"/>
              <a:gd name="connsiteX4" fmla="*/ 0 w 6097250"/>
              <a:gd name="connsiteY4" fmla="*/ 5596568 h 5596568"/>
              <a:gd name="connsiteX5" fmla="*/ 0 w 6097250"/>
              <a:gd name="connsiteY5" fmla="*/ 0 h 5596568"/>
              <a:gd name="connsiteX0" fmla="*/ 0 w 6097250"/>
              <a:gd name="connsiteY0" fmla="*/ 0 h 5600544"/>
              <a:gd name="connsiteX1" fmla="*/ 6096000 w 6097250"/>
              <a:gd name="connsiteY1" fmla="*/ 0 h 5600544"/>
              <a:gd name="connsiteX2" fmla="*/ 6096607 w 6097250"/>
              <a:gd name="connsiteY2" fmla="*/ 4941688 h 5600544"/>
              <a:gd name="connsiteX3" fmla="*/ 5457358 w 6097250"/>
              <a:gd name="connsiteY3" fmla="*/ 5600544 h 5600544"/>
              <a:gd name="connsiteX4" fmla="*/ 0 w 6097250"/>
              <a:gd name="connsiteY4" fmla="*/ 5596568 h 5600544"/>
              <a:gd name="connsiteX5" fmla="*/ 0 w 6097250"/>
              <a:gd name="connsiteY5" fmla="*/ 0 h 5600544"/>
              <a:gd name="connsiteX0" fmla="*/ 0 w 6097250"/>
              <a:gd name="connsiteY0" fmla="*/ 0 h 5600544"/>
              <a:gd name="connsiteX1" fmla="*/ 6096000 w 6097250"/>
              <a:gd name="connsiteY1" fmla="*/ 0 h 5600544"/>
              <a:gd name="connsiteX2" fmla="*/ 6096607 w 6097250"/>
              <a:gd name="connsiteY2" fmla="*/ 4941688 h 5600544"/>
              <a:gd name="connsiteX3" fmla="*/ 5389771 w 6097250"/>
              <a:gd name="connsiteY3" fmla="*/ 5600544 h 5600544"/>
              <a:gd name="connsiteX4" fmla="*/ 0 w 6097250"/>
              <a:gd name="connsiteY4" fmla="*/ 5596568 h 5600544"/>
              <a:gd name="connsiteX5" fmla="*/ 0 w 6097250"/>
              <a:gd name="connsiteY5" fmla="*/ 0 h 5600544"/>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53615 h 5596568"/>
              <a:gd name="connsiteX3" fmla="*/ 5477236 w 6097250"/>
              <a:gd name="connsiteY3" fmla="*/ 5588617 h 5596568"/>
              <a:gd name="connsiteX4" fmla="*/ 0 w 6097250"/>
              <a:gd name="connsiteY4" fmla="*/ 5596568 h 5596568"/>
              <a:gd name="connsiteX5" fmla="*/ 0 w 6097250"/>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148552 w 12245802"/>
              <a:gd name="connsiteY4" fmla="*/ 5596568 h 5596568"/>
              <a:gd name="connsiteX5" fmla="*/ 0 w 12245802"/>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3062 w 12245802"/>
              <a:gd name="connsiteY4" fmla="*/ 5596568 h 5596568"/>
              <a:gd name="connsiteX5" fmla="*/ 0 w 12245802"/>
              <a:gd name="connsiteY5" fmla="*/ 0 h 5596568"/>
              <a:gd name="connsiteX0" fmla="*/ 0 w 12214271"/>
              <a:gd name="connsiteY0" fmla="*/ 15765 h 5596568"/>
              <a:gd name="connsiteX1" fmla="*/ 12213021 w 12214271"/>
              <a:gd name="connsiteY1" fmla="*/ 0 h 5596568"/>
              <a:gd name="connsiteX2" fmla="*/ 12213628 w 12214271"/>
              <a:gd name="connsiteY2" fmla="*/ 4953615 h 5596568"/>
              <a:gd name="connsiteX3" fmla="*/ 11594257 w 12214271"/>
              <a:gd name="connsiteY3" fmla="*/ 5588617 h 5596568"/>
              <a:gd name="connsiteX4" fmla="*/ 31531 w 12214271"/>
              <a:gd name="connsiteY4" fmla="*/ 5596568 h 5596568"/>
              <a:gd name="connsiteX5" fmla="*/ 0 w 12214271"/>
              <a:gd name="connsiteY5" fmla="*/ 15765 h 5596568"/>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31531 w 12214271"/>
              <a:gd name="connsiteY4" fmla="*/ 5607697 h 5607697"/>
              <a:gd name="connsiteX5" fmla="*/ 0 w 12214271"/>
              <a:gd name="connsiteY5" fmla="*/ 0 h 5607697"/>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10016 w 12214271"/>
              <a:gd name="connsiteY4" fmla="*/ 5607697 h 5607697"/>
              <a:gd name="connsiteX5" fmla="*/ 0 w 12214271"/>
              <a:gd name="connsiteY5" fmla="*/ 0 h 560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4271" h="5607697">
                <a:moveTo>
                  <a:pt x="0" y="0"/>
                </a:moveTo>
                <a:lnTo>
                  <a:pt x="12213021" y="11129"/>
                </a:lnTo>
                <a:cubicBezTo>
                  <a:pt x="12210573" y="1682021"/>
                  <a:pt x="12216076" y="3293852"/>
                  <a:pt x="12213628" y="4964744"/>
                </a:cubicBezTo>
                <a:cubicBezTo>
                  <a:pt x="12041147" y="5147448"/>
                  <a:pt x="11774689" y="5421018"/>
                  <a:pt x="11594257" y="5599746"/>
                </a:cubicBezTo>
                <a:lnTo>
                  <a:pt x="10016" y="5607697"/>
                </a:lnTo>
                <a:cubicBezTo>
                  <a:pt x="6677" y="3738465"/>
                  <a:pt x="3339" y="1869232"/>
                  <a:pt x="0"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bIns="1620000" anchor="ctr" anchorCtr="0"/>
          <a:lstStyle>
            <a:lvl1pPr marL="0" indent="0" algn="ctr">
              <a:buNone/>
              <a:defRPr/>
            </a:lvl1pPr>
          </a:lstStyle>
          <a:p>
            <a:r>
              <a:rPr lang="nl-NL"/>
              <a:t> </a:t>
            </a:r>
          </a:p>
        </p:txBody>
      </p:sp>
      <p:sp>
        <p:nvSpPr>
          <p:cNvPr id="6" name="Tijdelijke aanduiding voor tekst 5">
            <a:extLst>
              <a:ext uri="{FF2B5EF4-FFF2-40B4-BE49-F238E27FC236}">
                <a16:creationId xmlns:a16="http://schemas.microsoft.com/office/drawing/2014/main" id="{DC54BA56-69F8-FE2D-C8E0-806F254F99B3}"/>
              </a:ext>
            </a:extLst>
          </p:cNvPr>
          <p:cNvSpPr>
            <a:spLocks noGrp="1" noRot="1" noMove="1" noResize="1" noEditPoints="1" noAdjustHandles="1" noChangeArrowheads="1" noChangeShapeType="1"/>
          </p:cNvSpPr>
          <p:nvPr>
            <p:ph type="body" sz="quarter" idx="12" hasCustomPrompt="1"/>
          </p:nvPr>
        </p:nvSpPr>
        <p:spPr>
          <a:xfrm>
            <a:off x="6166082" y="2381504"/>
            <a:ext cx="5431726" cy="762372"/>
          </a:xfrm>
          <a:prstGeom prst="rect">
            <a:avLst/>
          </a:prstGeom>
          <a:solidFill>
            <a:schemeClr val="bg2"/>
          </a:solidFill>
        </p:spPr>
        <p:txBody>
          <a:bodyPr lIns="503999" tIns="144000" rIns="503999" bIns="144000" anchor="ctr" anchorCtr="0">
            <a:normAutofit/>
          </a:bodyPr>
          <a:lstStyle>
            <a:lvl1pPr marL="0" indent="0">
              <a:buNone/>
              <a:defRPr b="1"/>
            </a:lvl1pPr>
          </a:lstStyle>
          <a:p>
            <a:pPr lvl="0"/>
            <a:r>
              <a:rPr lang="nl-NL"/>
              <a:t>Hier komt een subtitel </a:t>
            </a:r>
          </a:p>
        </p:txBody>
      </p:sp>
      <p:sp>
        <p:nvSpPr>
          <p:cNvPr id="5" name="Titel 8">
            <a:extLst>
              <a:ext uri="{FF2B5EF4-FFF2-40B4-BE49-F238E27FC236}">
                <a16:creationId xmlns:a16="http://schemas.microsoft.com/office/drawing/2014/main" id="{8DB29A4F-10E8-E425-AFA7-4DB3F9DB8A7C}"/>
              </a:ext>
            </a:extLst>
          </p:cNvPr>
          <p:cNvSpPr>
            <a:spLocks noGrp="1"/>
          </p:cNvSpPr>
          <p:nvPr>
            <p:ph type="title" hasCustomPrompt="1"/>
          </p:nvPr>
        </p:nvSpPr>
        <p:spPr>
          <a:xfrm>
            <a:off x="6166064" y="579600"/>
            <a:ext cx="5431744" cy="1802148"/>
          </a:xfrm>
          <a:custGeom>
            <a:avLst/>
            <a:gdLst>
              <a:gd name="connsiteX0" fmla="*/ 512459 w 5431744"/>
              <a:gd name="connsiteY0" fmla="*/ 0 h 1802148"/>
              <a:gd name="connsiteX1" fmla="*/ 5431744 w 5431744"/>
              <a:gd name="connsiteY1" fmla="*/ 0 h 1802148"/>
              <a:gd name="connsiteX2" fmla="*/ 5431744 w 5431744"/>
              <a:gd name="connsiteY2" fmla="*/ 0 h 1802148"/>
              <a:gd name="connsiteX3" fmla="*/ 5431744 w 5431744"/>
              <a:gd name="connsiteY3" fmla="*/ 1289689 h 1802148"/>
              <a:gd name="connsiteX4" fmla="*/ 4919285 w 5431744"/>
              <a:gd name="connsiteY4" fmla="*/ 1802148 h 1802148"/>
              <a:gd name="connsiteX5" fmla="*/ 0 w 5431744"/>
              <a:gd name="connsiteY5" fmla="*/ 1802148 h 1802148"/>
              <a:gd name="connsiteX6" fmla="*/ 0 w 5431744"/>
              <a:gd name="connsiteY6" fmla="*/ 1802148 h 1802148"/>
              <a:gd name="connsiteX7" fmla="*/ 0 w 5431744"/>
              <a:gd name="connsiteY7" fmla="*/ 512459 h 1802148"/>
              <a:gd name="connsiteX8" fmla="*/ 512459 w 5431744"/>
              <a:gd name="connsiteY8" fmla="*/ 0 h 1802148"/>
              <a:gd name="connsiteX0" fmla="*/ 512459 w 5431744"/>
              <a:gd name="connsiteY0" fmla="*/ 0 h 1802148"/>
              <a:gd name="connsiteX1" fmla="*/ 5431744 w 5431744"/>
              <a:gd name="connsiteY1" fmla="*/ 0 h 1802148"/>
              <a:gd name="connsiteX2" fmla="*/ 5431744 w 5431744"/>
              <a:gd name="connsiteY2" fmla="*/ 0 h 1802148"/>
              <a:gd name="connsiteX3" fmla="*/ 5431744 w 5431744"/>
              <a:gd name="connsiteY3" fmla="*/ 1289689 h 1802148"/>
              <a:gd name="connsiteX4" fmla="*/ 5430460 w 5431744"/>
              <a:gd name="connsiteY4" fmla="*/ 1798973 h 1802148"/>
              <a:gd name="connsiteX5" fmla="*/ 0 w 5431744"/>
              <a:gd name="connsiteY5" fmla="*/ 1802148 h 1802148"/>
              <a:gd name="connsiteX6" fmla="*/ 0 w 5431744"/>
              <a:gd name="connsiteY6" fmla="*/ 1802148 h 1802148"/>
              <a:gd name="connsiteX7" fmla="*/ 0 w 5431744"/>
              <a:gd name="connsiteY7" fmla="*/ 512459 h 1802148"/>
              <a:gd name="connsiteX8" fmla="*/ 512459 w 5431744"/>
              <a:gd name="connsiteY8" fmla="*/ 0 h 180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1744" h="1802148">
                <a:moveTo>
                  <a:pt x="512459" y="0"/>
                </a:moveTo>
                <a:lnTo>
                  <a:pt x="5431744" y="0"/>
                </a:lnTo>
                <a:lnTo>
                  <a:pt x="5431744" y="0"/>
                </a:lnTo>
                <a:lnTo>
                  <a:pt x="5431744" y="1289689"/>
                </a:lnTo>
                <a:lnTo>
                  <a:pt x="5430460" y="1798973"/>
                </a:lnTo>
                <a:lnTo>
                  <a:pt x="0" y="1802148"/>
                </a:lnTo>
                <a:lnTo>
                  <a:pt x="0" y="1802148"/>
                </a:lnTo>
                <a:lnTo>
                  <a:pt x="0" y="512459"/>
                </a:lnTo>
                <a:lnTo>
                  <a:pt x="512459" y="0"/>
                </a:lnTo>
                <a:close/>
              </a:path>
            </a:pathLst>
          </a:custGeom>
          <a:solidFill>
            <a:schemeClr val="accent1"/>
          </a:solidFill>
        </p:spPr>
        <p:txBody>
          <a:bodyPr lIns="503999" tIns="503999" rIns="503999" bIns="432000" anchor="ctr" anchorCtr="0">
            <a:normAutofit/>
          </a:bodyPr>
          <a:lstStyle>
            <a:lvl1pPr algn="l">
              <a:defRPr sz="4000"/>
            </a:lvl1pPr>
          </a:lstStyle>
          <a:p>
            <a:r>
              <a:rPr lang="nl-NL"/>
              <a:t>Hier komt een titel van max 2 regels</a:t>
            </a:r>
          </a:p>
        </p:txBody>
      </p:sp>
    </p:spTree>
    <p:extLst>
      <p:ext uri="{BB962C8B-B14F-4D97-AF65-F5344CB8AC3E}">
        <p14:creationId xmlns:p14="http://schemas.microsoft.com/office/powerpoint/2010/main" val="3406893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slide-rechts-blauwgroen">
    <p:spTree>
      <p:nvGrpSpPr>
        <p:cNvPr id="1" name=""/>
        <p:cNvGrpSpPr/>
        <p:nvPr/>
      </p:nvGrpSpPr>
      <p:grpSpPr>
        <a:xfrm>
          <a:off x="0" y="0"/>
          <a:ext cx="0" cy="0"/>
          <a:chOff x="0" y="0"/>
          <a:chExt cx="0" cy="0"/>
        </a:xfrm>
      </p:grpSpPr>
      <p:sp>
        <p:nvSpPr>
          <p:cNvPr id="4" name="Tijdelijke aanduiding voor afbeelding 10">
            <a:extLst>
              <a:ext uri="{FF2B5EF4-FFF2-40B4-BE49-F238E27FC236}">
                <a16:creationId xmlns:a16="http://schemas.microsoft.com/office/drawing/2014/main" id="{D189ABF2-88A0-3412-9BC2-BA79AA0A2A07}"/>
              </a:ext>
            </a:extLst>
          </p:cNvPr>
          <p:cNvSpPr>
            <a:spLocks noGrp="1"/>
          </p:cNvSpPr>
          <p:nvPr>
            <p:ph type="pic" sz="quarter" idx="14" hasCustomPrompt="1"/>
          </p:nvPr>
        </p:nvSpPr>
        <p:spPr>
          <a:xfrm>
            <a:off x="-22271" y="-11130"/>
            <a:ext cx="12214271" cy="5607697"/>
          </a:xfrm>
          <a:custGeom>
            <a:avLst/>
            <a:gdLst>
              <a:gd name="connsiteX0" fmla="*/ 0 w 6096000"/>
              <a:gd name="connsiteY0" fmla="*/ 0 h 5596568"/>
              <a:gd name="connsiteX1" fmla="*/ 6096000 w 6096000"/>
              <a:gd name="connsiteY1" fmla="*/ 0 h 5596568"/>
              <a:gd name="connsiteX2" fmla="*/ 6096000 w 6096000"/>
              <a:gd name="connsiteY2" fmla="*/ 5596568 h 5596568"/>
              <a:gd name="connsiteX3" fmla="*/ 0 w 6096000"/>
              <a:gd name="connsiteY3" fmla="*/ 5596568 h 5596568"/>
              <a:gd name="connsiteX4" fmla="*/ 0 w 6096000"/>
              <a:gd name="connsiteY4" fmla="*/ 0 h 5596568"/>
              <a:gd name="connsiteX0" fmla="*/ 0 w 6096000"/>
              <a:gd name="connsiteY0" fmla="*/ 0 h 5596568"/>
              <a:gd name="connsiteX1" fmla="*/ 6096000 w 6096000"/>
              <a:gd name="connsiteY1" fmla="*/ 0 h 5596568"/>
              <a:gd name="connsiteX2" fmla="*/ 6088655 w 6096000"/>
              <a:gd name="connsiteY2" fmla="*/ 5012675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302786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50109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957591 h 5596568"/>
              <a:gd name="connsiteX3" fmla="*/ 5501090 w 6096000"/>
              <a:gd name="connsiteY3" fmla="*/ 5596568 h 5596568"/>
              <a:gd name="connsiteX4" fmla="*/ 0 w 6096000"/>
              <a:gd name="connsiteY4" fmla="*/ 5596568 h 5596568"/>
              <a:gd name="connsiteX5" fmla="*/ 0 w 609600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501090 w 6097250"/>
              <a:gd name="connsiteY3" fmla="*/ 5596568 h 5596568"/>
              <a:gd name="connsiteX4" fmla="*/ 0 w 6097250"/>
              <a:gd name="connsiteY4" fmla="*/ 5596568 h 5596568"/>
              <a:gd name="connsiteX5" fmla="*/ 0 w 6097250"/>
              <a:gd name="connsiteY5" fmla="*/ 0 h 5596568"/>
              <a:gd name="connsiteX0" fmla="*/ 0 w 6097250"/>
              <a:gd name="connsiteY0" fmla="*/ 0 h 5600544"/>
              <a:gd name="connsiteX1" fmla="*/ 6096000 w 6097250"/>
              <a:gd name="connsiteY1" fmla="*/ 0 h 5600544"/>
              <a:gd name="connsiteX2" fmla="*/ 6096607 w 6097250"/>
              <a:gd name="connsiteY2" fmla="*/ 4941688 h 5600544"/>
              <a:gd name="connsiteX3" fmla="*/ 5457358 w 6097250"/>
              <a:gd name="connsiteY3" fmla="*/ 5600544 h 5600544"/>
              <a:gd name="connsiteX4" fmla="*/ 0 w 6097250"/>
              <a:gd name="connsiteY4" fmla="*/ 5596568 h 5600544"/>
              <a:gd name="connsiteX5" fmla="*/ 0 w 6097250"/>
              <a:gd name="connsiteY5" fmla="*/ 0 h 5600544"/>
              <a:gd name="connsiteX0" fmla="*/ 0 w 6097250"/>
              <a:gd name="connsiteY0" fmla="*/ 0 h 5600544"/>
              <a:gd name="connsiteX1" fmla="*/ 6096000 w 6097250"/>
              <a:gd name="connsiteY1" fmla="*/ 0 h 5600544"/>
              <a:gd name="connsiteX2" fmla="*/ 6096607 w 6097250"/>
              <a:gd name="connsiteY2" fmla="*/ 4941688 h 5600544"/>
              <a:gd name="connsiteX3" fmla="*/ 5389771 w 6097250"/>
              <a:gd name="connsiteY3" fmla="*/ 5600544 h 5600544"/>
              <a:gd name="connsiteX4" fmla="*/ 0 w 6097250"/>
              <a:gd name="connsiteY4" fmla="*/ 5596568 h 5600544"/>
              <a:gd name="connsiteX5" fmla="*/ 0 w 6097250"/>
              <a:gd name="connsiteY5" fmla="*/ 0 h 5600544"/>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53615 h 5596568"/>
              <a:gd name="connsiteX3" fmla="*/ 5477236 w 6097250"/>
              <a:gd name="connsiteY3" fmla="*/ 5588617 h 5596568"/>
              <a:gd name="connsiteX4" fmla="*/ 0 w 6097250"/>
              <a:gd name="connsiteY4" fmla="*/ 5596568 h 5596568"/>
              <a:gd name="connsiteX5" fmla="*/ 0 w 6097250"/>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148552 w 12245802"/>
              <a:gd name="connsiteY4" fmla="*/ 5596568 h 5596568"/>
              <a:gd name="connsiteX5" fmla="*/ 0 w 12245802"/>
              <a:gd name="connsiteY5" fmla="*/ 0 h 5596568"/>
              <a:gd name="connsiteX0" fmla="*/ 0 w 12245802"/>
              <a:gd name="connsiteY0" fmla="*/ 0 h 5596568"/>
              <a:gd name="connsiteX1" fmla="*/ 12244552 w 12245802"/>
              <a:gd name="connsiteY1" fmla="*/ 0 h 5596568"/>
              <a:gd name="connsiteX2" fmla="*/ 12245159 w 12245802"/>
              <a:gd name="connsiteY2" fmla="*/ 4953615 h 5596568"/>
              <a:gd name="connsiteX3" fmla="*/ 11625788 w 12245802"/>
              <a:gd name="connsiteY3" fmla="*/ 5588617 h 5596568"/>
              <a:gd name="connsiteX4" fmla="*/ 63062 w 12245802"/>
              <a:gd name="connsiteY4" fmla="*/ 5596568 h 5596568"/>
              <a:gd name="connsiteX5" fmla="*/ 0 w 12245802"/>
              <a:gd name="connsiteY5" fmla="*/ 0 h 5596568"/>
              <a:gd name="connsiteX0" fmla="*/ 0 w 12214271"/>
              <a:gd name="connsiteY0" fmla="*/ 15765 h 5596568"/>
              <a:gd name="connsiteX1" fmla="*/ 12213021 w 12214271"/>
              <a:gd name="connsiteY1" fmla="*/ 0 h 5596568"/>
              <a:gd name="connsiteX2" fmla="*/ 12213628 w 12214271"/>
              <a:gd name="connsiteY2" fmla="*/ 4953615 h 5596568"/>
              <a:gd name="connsiteX3" fmla="*/ 11594257 w 12214271"/>
              <a:gd name="connsiteY3" fmla="*/ 5588617 h 5596568"/>
              <a:gd name="connsiteX4" fmla="*/ 31531 w 12214271"/>
              <a:gd name="connsiteY4" fmla="*/ 5596568 h 5596568"/>
              <a:gd name="connsiteX5" fmla="*/ 0 w 12214271"/>
              <a:gd name="connsiteY5" fmla="*/ 15765 h 5596568"/>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31531 w 12214271"/>
              <a:gd name="connsiteY4" fmla="*/ 5607697 h 5607697"/>
              <a:gd name="connsiteX5" fmla="*/ 0 w 12214271"/>
              <a:gd name="connsiteY5" fmla="*/ 0 h 5607697"/>
              <a:gd name="connsiteX0" fmla="*/ 0 w 12214271"/>
              <a:gd name="connsiteY0" fmla="*/ 0 h 5607697"/>
              <a:gd name="connsiteX1" fmla="*/ 12213021 w 12214271"/>
              <a:gd name="connsiteY1" fmla="*/ 11129 h 5607697"/>
              <a:gd name="connsiteX2" fmla="*/ 12213628 w 12214271"/>
              <a:gd name="connsiteY2" fmla="*/ 4964744 h 5607697"/>
              <a:gd name="connsiteX3" fmla="*/ 11594257 w 12214271"/>
              <a:gd name="connsiteY3" fmla="*/ 5599746 h 5607697"/>
              <a:gd name="connsiteX4" fmla="*/ 10016 w 12214271"/>
              <a:gd name="connsiteY4" fmla="*/ 5607697 h 5607697"/>
              <a:gd name="connsiteX5" fmla="*/ 0 w 12214271"/>
              <a:gd name="connsiteY5" fmla="*/ 0 h 560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4271" h="5607697">
                <a:moveTo>
                  <a:pt x="0" y="0"/>
                </a:moveTo>
                <a:lnTo>
                  <a:pt x="12213021" y="11129"/>
                </a:lnTo>
                <a:cubicBezTo>
                  <a:pt x="12210573" y="1682021"/>
                  <a:pt x="12216076" y="3293852"/>
                  <a:pt x="12213628" y="4964744"/>
                </a:cubicBezTo>
                <a:cubicBezTo>
                  <a:pt x="12041147" y="5147448"/>
                  <a:pt x="11774689" y="5421018"/>
                  <a:pt x="11594257" y="5599746"/>
                </a:cubicBezTo>
                <a:lnTo>
                  <a:pt x="10016" y="5607697"/>
                </a:lnTo>
                <a:cubicBezTo>
                  <a:pt x="6677" y="3738465"/>
                  <a:pt x="3339" y="1869232"/>
                  <a:pt x="0"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bIns="1620000" anchor="ctr" anchorCtr="0"/>
          <a:lstStyle>
            <a:lvl1pPr marL="0" indent="0" algn="ctr">
              <a:buNone/>
              <a:defRPr/>
            </a:lvl1pPr>
          </a:lstStyle>
          <a:p>
            <a:r>
              <a:rPr lang="nl-NL"/>
              <a:t> </a:t>
            </a:r>
          </a:p>
        </p:txBody>
      </p:sp>
      <p:sp>
        <p:nvSpPr>
          <p:cNvPr id="8" name="Titel 8">
            <a:extLst>
              <a:ext uri="{FF2B5EF4-FFF2-40B4-BE49-F238E27FC236}">
                <a16:creationId xmlns:a16="http://schemas.microsoft.com/office/drawing/2014/main" id="{71B27CF3-2B37-7A15-3F1E-142D93EE59B5}"/>
              </a:ext>
            </a:extLst>
          </p:cNvPr>
          <p:cNvSpPr>
            <a:spLocks noGrp="1"/>
          </p:cNvSpPr>
          <p:nvPr>
            <p:ph type="title" hasCustomPrompt="1"/>
          </p:nvPr>
        </p:nvSpPr>
        <p:spPr>
          <a:xfrm>
            <a:off x="6166064" y="579600"/>
            <a:ext cx="5431744" cy="1802148"/>
          </a:xfrm>
          <a:custGeom>
            <a:avLst/>
            <a:gdLst>
              <a:gd name="connsiteX0" fmla="*/ 512459 w 5431744"/>
              <a:gd name="connsiteY0" fmla="*/ 0 h 1802148"/>
              <a:gd name="connsiteX1" fmla="*/ 5431744 w 5431744"/>
              <a:gd name="connsiteY1" fmla="*/ 0 h 1802148"/>
              <a:gd name="connsiteX2" fmla="*/ 5431744 w 5431744"/>
              <a:gd name="connsiteY2" fmla="*/ 0 h 1802148"/>
              <a:gd name="connsiteX3" fmla="*/ 5431744 w 5431744"/>
              <a:gd name="connsiteY3" fmla="*/ 1289689 h 1802148"/>
              <a:gd name="connsiteX4" fmla="*/ 4919285 w 5431744"/>
              <a:gd name="connsiteY4" fmla="*/ 1802148 h 1802148"/>
              <a:gd name="connsiteX5" fmla="*/ 0 w 5431744"/>
              <a:gd name="connsiteY5" fmla="*/ 1802148 h 1802148"/>
              <a:gd name="connsiteX6" fmla="*/ 0 w 5431744"/>
              <a:gd name="connsiteY6" fmla="*/ 1802148 h 1802148"/>
              <a:gd name="connsiteX7" fmla="*/ 0 w 5431744"/>
              <a:gd name="connsiteY7" fmla="*/ 512459 h 1802148"/>
              <a:gd name="connsiteX8" fmla="*/ 512459 w 5431744"/>
              <a:gd name="connsiteY8" fmla="*/ 0 h 1802148"/>
              <a:gd name="connsiteX0" fmla="*/ 512459 w 5431744"/>
              <a:gd name="connsiteY0" fmla="*/ 0 h 1802148"/>
              <a:gd name="connsiteX1" fmla="*/ 5431744 w 5431744"/>
              <a:gd name="connsiteY1" fmla="*/ 0 h 1802148"/>
              <a:gd name="connsiteX2" fmla="*/ 5431744 w 5431744"/>
              <a:gd name="connsiteY2" fmla="*/ 0 h 1802148"/>
              <a:gd name="connsiteX3" fmla="*/ 5431744 w 5431744"/>
              <a:gd name="connsiteY3" fmla="*/ 1289689 h 1802148"/>
              <a:gd name="connsiteX4" fmla="*/ 5430460 w 5431744"/>
              <a:gd name="connsiteY4" fmla="*/ 1798973 h 1802148"/>
              <a:gd name="connsiteX5" fmla="*/ 0 w 5431744"/>
              <a:gd name="connsiteY5" fmla="*/ 1802148 h 1802148"/>
              <a:gd name="connsiteX6" fmla="*/ 0 w 5431744"/>
              <a:gd name="connsiteY6" fmla="*/ 1802148 h 1802148"/>
              <a:gd name="connsiteX7" fmla="*/ 0 w 5431744"/>
              <a:gd name="connsiteY7" fmla="*/ 512459 h 1802148"/>
              <a:gd name="connsiteX8" fmla="*/ 512459 w 5431744"/>
              <a:gd name="connsiteY8" fmla="*/ 0 h 180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1744" h="1802148">
                <a:moveTo>
                  <a:pt x="512459" y="0"/>
                </a:moveTo>
                <a:lnTo>
                  <a:pt x="5431744" y="0"/>
                </a:lnTo>
                <a:lnTo>
                  <a:pt x="5431744" y="0"/>
                </a:lnTo>
                <a:lnTo>
                  <a:pt x="5431744" y="1289689"/>
                </a:lnTo>
                <a:lnTo>
                  <a:pt x="5430460" y="1798973"/>
                </a:lnTo>
                <a:lnTo>
                  <a:pt x="0" y="1802148"/>
                </a:lnTo>
                <a:lnTo>
                  <a:pt x="0" y="1802148"/>
                </a:lnTo>
                <a:lnTo>
                  <a:pt x="0" y="512459"/>
                </a:lnTo>
                <a:lnTo>
                  <a:pt x="512459" y="0"/>
                </a:lnTo>
                <a:close/>
              </a:path>
            </a:pathLst>
          </a:custGeom>
          <a:solidFill>
            <a:schemeClr val="accent1"/>
          </a:solidFill>
        </p:spPr>
        <p:txBody>
          <a:bodyPr lIns="503999" tIns="503999" rIns="503999" bIns="432000" anchor="ctr" anchorCtr="0">
            <a:normAutofit/>
          </a:bodyPr>
          <a:lstStyle>
            <a:lvl1pPr algn="l">
              <a:defRPr sz="4000"/>
            </a:lvl1pPr>
          </a:lstStyle>
          <a:p>
            <a:r>
              <a:rPr lang="nl-NL"/>
              <a:t>Hier komt een titel van max 2 regels</a:t>
            </a:r>
          </a:p>
        </p:txBody>
      </p:sp>
    </p:spTree>
    <p:extLst>
      <p:ext uri="{BB962C8B-B14F-4D97-AF65-F5344CB8AC3E}">
        <p14:creationId xmlns:p14="http://schemas.microsoft.com/office/powerpoint/2010/main" val="1637770350"/>
      </p:ext>
    </p:extLst>
  </p:cSld>
  <p:clrMapOvr>
    <a:masterClrMapping/>
  </p:clrMapOvr>
  <p:extLst>
    <p:ext uri="{DCECCB84-F9BA-43D5-87BE-67443E8EF086}">
      <p15:sldGuideLst xmlns:p15="http://schemas.microsoft.com/office/powerpoint/2012/main">
        <p15:guide id="1" orient="horz" pos="12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slide-Donkerblauw">
    <p:spTree>
      <p:nvGrpSpPr>
        <p:cNvPr id="1" name=""/>
        <p:cNvGrpSpPr/>
        <p:nvPr/>
      </p:nvGrpSpPr>
      <p:grpSpPr>
        <a:xfrm>
          <a:off x="0" y="0"/>
          <a:ext cx="0" cy="0"/>
          <a:chOff x="0" y="0"/>
          <a:chExt cx="0" cy="0"/>
        </a:xfrm>
      </p:grpSpPr>
      <p:sp>
        <p:nvSpPr>
          <p:cNvPr id="3" name="Afgeschuind enkele hoek rechthoek 2">
            <a:extLst>
              <a:ext uri="{FF2B5EF4-FFF2-40B4-BE49-F238E27FC236}">
                <a16:creationId xmlns:a16="http://schemas.microsoft.com/office/drawing/2014/main" id="{661D1A9C-ABC5-B24F-9D68-5E4CBF6D9BB5}"/>
              </a:ext>
            </a:extLst>
          </p:cNvPr>
          <p:cNvSpPr>
            <a:spLocks noGrp="1" noRot="1" noMove="1" noResize="1" noEditPoints="1" noAdjustHandles="1" noChangeArrowheads="1" noChangeShapeType="1"/>
          </p:cNvSpPr>
          <p:nvPr userDrawn="1"/>
        </p:nvSpPr>
        <p:spPr>
          <a:xfrm flipV="1">
            <a:off x="0" y="0"/>
            <a:ext cx="12192000" cy="5590800"/>
          </a:xfrm>
          <a:prstGeom prst="snip1Rect">
            <a:avLst>
              <a:gd name="adj" fmla="val 1113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jdelijke aanduiding voor tekst 4">
            <a:extLst>
              <a:ext uri="{FF2B5EF4-FFF2-40B4-BE49-F238E27FC236}">
                <a16:creationId xmlns:a16="http://schemas.microsoft.com/office/drawing/2014/main" id="{9E0A7CFD-99C8-6A46-A61E-CE334989695E}"/>
              </a:ext>
            </a:extLst>
          </p:cNvPr>
          <p:cNvSpPr>
            <a:spLocks noGrp="1" noRot="1" noMove="1" noResize="1" noEditPoints="1" noAdjustHandles="1" noChangeArrowheads="1" noChangeShapeType="1"/>
          </p:cNvSpPr>
          <p:nvPr>
            <p:ph type="body" sz="quarter" idx="10" hasCustomPrompt="1"/>
          </p:nvPr>
        </p:nvSpPr>
        <p:spPr>
          <a:xfrm>
            <a:off x="0" y="1627188"/>
            <a:ext cx="12192000" cy="2743200"/>
          </a:xfrm>
          <a:prstGeom prst="rect">
            <a:avLst/>
          </a:prstGeom>
        </p:spPr>
        <p:txBody>
          <a:bodyPr lIns="1475999"/>
          <a:lstStyle>
            <a:lvl1pPr marL="0" indent="0">
              <a:lnSpc>
                <a:spcPct val="90000"/>
              </a:lnSpc>
              <a:spcBef>
                <a:spcPts val="0"/>
              </a:spcBef>
              <a:buNone/>
              <a:defRPr sz="5500" b="1">
                <a:solidFill>
                  <a:schemeClr val="accent4"/>
                </a:solidFill>
                <a:latin typeface="+mj-lt"/>
              </a:defRPr>
            </a:lvl1pPr>
            <a:lvl2pPr marL="14288" indent="0">
              <a:lnSpc>
                <a:spcPct val="90000"/>
              </a:lnSpc>
              <a:spcBef>
                <a:spcPts val="0"/>
              </a:spcBef>
              <a:buNone/>
              <a:tabLst/>
              <a:defRPr sz="5000" b="1">
                <a:solidFill>
                  <a:schemeClr val="bg1"/>
                </a:solidFill>
              </a:defRPr>
            </a:lvl2pPr>
          </a:lstStyle>
          <a:p>
            <a:r>
              <a:rPr lang="nl-NL"/>
              <a:t>Titel (tussenpagina) </a:t>
            </a:r>
          </a:p>
          <a:p>
            <a:r>
              <a:rPr lang="nl-NL"/>
              <a:t>van de PPT presentatie</a:t>
            </a:r>
          </a:p>
          <a:p>
            <a:pPr lvl="1"/>
            <a:r>
              <a:rPr lang="nl-NL"/>
              <a:t>met eventueel een </a:t>
            </a:r>
          </a:p>
          <a:p>
            <a:pPr lvl="1"/>
            <a:r>
              <a:rPr lang="nl-NL"/>
              <a:t>subtitel er onder</a:t>
            </a:r>
          </a:p>
        </p:txBody>
      </p:sp>
    </p:spTree>
    <p:extLst>
      <p:ext uri="{BB962C8B-B14F-4D97-AF65-F5344CB8AC3E}">
        <p14:creationId xmlns:p14="http://schemas.microsoft.com/office/powerpoint/2010/main" val="93030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slide-Blauwgroen">
    <p:spTree>
      <p:nvGrpSpPr>
        <p:cNvPr id="1" name=""/>
        <p:cNvGrpSpPr/>
        <p:nvPr/>
      </p:nvGrpSpPr>
      <p:grpSpPr>
        <a:xfrm>
          <a:off x="0" y="0"/>
          <a:ext cx="0" cy="0"/>
          <a:chOff x="0" y="0"/>
          <a:chExt cx="0" cy="0"/>
        </a:xfrm>
      </p:grpSpPr>
      <p:sp>
        <p:nvSpPr>
          <p:cNvPr id="3" name="Afgeschuind enkele hoek rechthoek 2">
            <a:extLst>
              <a:ext uri="{FF2B5EF4-FFF2-40B4-BE49-F238E27FC236}">
                <a16:creationId xmlns:a16="http://schemas.microsoft.com/office/drawing/2014/main" id="{661D1A9C-ABC5-B24F-9D68-5E4CBF6D9BB5}"/>
              </a:ext>
            </a:extLst>
          </p:cNvPr>
          <p:cNvSpPr>
            <a:spLocks noGrp="1" noRot="1" noMove="1" noResize="1" noEditPoints="1" noAdjustHandles="1" noChangeArrowheads="1" noChangeShapeType="1"/>
          </p:cNvSpPr>
          <p:nvPr userDrawn="1"/>
        </p:nvSpPr>
        <p:spPr>
          <a:xfrm flipV="1">
            <a:off x="0" y="0"/>
            <a:ext cx="12192000" cy="5589072"/>
          </a:xfrm>
          <a:prstGeom prst="snip1Rect">
            <a:avLst>
              <a:gd name="adj" fmla="val 111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jdelijke aanduiding voor tekst 4">
            <a:extLst>
              <a:ext uri="{FF2B5EF4-FFF2-40B4-BE49-F238E27FC236}">
                <a16:creationId xmlns:a16="http://schemas.microsoft.com/office/drawing/2014/main" id="{9E0A7CFD-99C8-6A46-A61E-CE334989695E}"/>
              </a:ext>
            </a:extLst>
          </p:cNvPr>
          <p:cNvSpPr>
            <a:spLocks noGrp="1" noRot="1" noMove="1" noResize="1" noEditPoints="1" noAdjustHandles="1" noChangeArrowheads="1" noChangeShapeType="1"/>
          </p:cNvSpPr>
          <p:nvPr>
            <p:ph type="body" sz="quarter" idx="10" hasCustomPrompt="1"/>
          </p:nvPr>
        </p:nvSpPr>
        <p:spPr>
          <a:xfrm>
            <a:off x="0" y="1627188"/>
            <a:ext cx="12192000" cy="2743200"/>
          </a:xfrm>
          <a:prstGeom prst="rect">
            <a:avLst/>
          </a:prstGeom>
        </p:spPr>
        <p:txBody>
          <a:bodyPr lIns="1475999"/>
          <a:lstStyle>
            <a:lvl1pPr marL="0" indent="0">
              <a:lnSpc>
                <a:spcPct val="90000"/>
              </a:lnSpc>
              <a:spcBef>
                <a:spcPts val="0"/>
              </a:spcBef>
              <a:buNone/>
              <a:defRPr sz="5500" b="1">
                <a:solidFill>
                  <a:schemeClr val="bg1"/>
                </a:solidFill>
                <a:latin typeface="+mj-lt"/>
              </a:defRPr>
            </a:lvl1pPr>
            <a:lvl2pPr marL="14288" indent="0">
              <a:lnSpc>
                <a:spcPct val="90000"/>
              </a:lnSpc>
              <a:spcBef>
                <a:spcPts val="0"/>
              </a:spcBef>
              <a:buNone/>
              <a:tabLst/>
              <a:defRPr sz="5000" b="1">
                <a:solidFill>
                  <a:schemeClr val="bg1"/>
                </a:solidFill>
              </a:defRPr>
            </a:lvl2pPr>
          </a:lstStyle>
          <a:p>
            <a:r>
              <a:rPr lang="nl-NL"/>
              <a:t>Titel (tussenpagina) </a:t>
            </a:r>
          </a:p>
          <a:p>
            <a:r>
              <a:rPr lang="nl-NL"/>
              <a:t>van de PPT presentatie</a:t>
            </a:r>
          </a:p>
          <a:p>
            <a:pPr lvl="1"/>
            <a:r>
              <a:rPr lang="nl-NL"/>
              <a:t>met eventueel een </a:t>
            </a:r>
          </a:p>
          <a:p>
            <a:pPr lvl="1"/>
            <a:r>
              <a:rPr lang="nl-NL"/>
              <a:t>subtitel er onder</a:t>
            </a:r>
          </a:p>
        </p:txBody>
      </p:sp>
    </p:spTree>
    <p:extLst>
      <p:ext uri="{BB962C8B-B14F-4D97-AF65-F5344CB8AC3E}">
        <p14:creationId xmlns:p14="http://schemas.microsoft.com/office/powerpoint/2010/main" val="953941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slide-Wit">
    <p:spTree>
      <p:nvGrpSpPr>
        <p:cNvPr id="1" name=""/>
        <p:cNvGrpSpPr/>
        <p:nvPr/>
      </p:nvGrpSpPr>
      <p:grpSpPr>
        <a:xfrm>
          <a:off x="0" y="0"/>
          <a:ext cx="0" cy="0"/>
          <a:chOff x="0" y="0"/>
          <a:chExt cx="0" cy="0"/>
        </a:xfrm>
      </p:grpSpPr>
      <p:sp>
        <p:nvSpPr>
          <p:cNvPr id="7" name="Tijdelijke aanduiding voor tekst 8">
            <a:extLst>
              <a:ext uri="{FF2B5EF4-FFF2-40B4-BE49-F238E27FC236}">
                <a16:creationId xmlns:a16="http://schemas.microsoft.com/office/drawing/2014/main" id="{D4430492-DCCC-C945-A354-ABBB6174F073}"/>
              </a:ext>
            </a:extLst>
          </p:cNvPr>
          <p:cNvSpPr>
            <a:spLocks noGrp="1"/>
          </p:cNvSpPr>
          <p:nvPr>
            <p:ph type="body" sz="quarter" idx="13" hasCustomPrompt="1"/>
          </p:nvPr>
        </p:nvSpPr>
        <p:spPr>
          <a:xfrm>
            <a:off x="0" y="1054100"/>
            <a:ext cx="12192000" cy="4541838"/>
          </a:xfrm>
          <a:prstGeom prst="rect">
            <a:avLst/>
          </a:prstGeom>
        </p:spPr>
        <p:txBody>
          <a:bodyPr lIns="612000" rIns="612000"/>
          <a:lstStyle>
            <a:lvl1pPr marL="0" indent="0">
              <a:lnSpc>
                <a:spcPct val="100000"/>
              </a:lnSpc>
              <a:spcBef>
                <a:spcPts val="0"/>
              </a:spcBef>
              <a:buNone/>
              <a:defRPr sz="4000" b="1">
                <a:solidFill>
                  <a:schemeClr val="tx2"/>
                </a:solidFill>
                <a:latin typeface="+mj-lt"/>
              </a:defRPr>
            </a:lvl1pPr>
            <a:lvl2pPr marL="15875" indent="0">
              <a:lnSpc>
                <a:spcPct val="100000"/>
              </a:lnSpc>
              <a:spcBef>
                <a:spcPts val="0"/>
              </a:spcBef>
              <a:buNone/>
              <a:tabLst/>
              <a:defRPr sz="4000">
                <a:solidFill>
                  <a:schemeClr val="accent1"/>
                </a:solidFill>
              </a:defRPr>
            </a:lvl2pPr>
            <a:lvl3pPr marL="15875" indent="0">
              <a:lnSpc>
                <a:spcPct val="100000"/>
              </a:lnSpc>
              <a:spcBef>
                <a:spcPts val="2300"/>
              </a:spcBef>
              <a:buNone/>
              <a:tabLst/>
              <a:defRPr sz="2500">
                <a:solidFill>
                  <a:schemeClr val="tx2"/>
                </a:solidFill>
              </a:defRPr>
            </a:lvl3pPr>
          </a:lstStyle>
          <a:p>
            <a:r>
              <a:rPr lang="nl-NL"/>
              <a:t>Hier komt een kop</a:t>
            </a:r>
          </a:p>
          <a:p>
            <a:pPr lvl="1"/>
            <a:r>
              <a:rPr lang="nl-NL"/>
              <a:t>Eventueel met </a:t>
            </a:r>
            <a:r>
              <a:rPr lang="nl-NL" err="1"/>
              <a:t>subkop</a:t>
            </a:r>
            <a:endParaRPr lang="nl-NL"/>
          </a:p>
          <a:p>
            <a:pPr lvl="2"/>
            <a:r>
              <a:rPr lang="nl-NL"/>
              <a:t>Hier komt paragraaftekst</a:t>
            </a:r>
          </a:p>
        </p:txBody>
      </p:sp>
    </p:spTree>
    <p:extLst>
      <p:ext uri="{BB962C8B-B14F-4D97-AF65-F5344CB8AC3E}">
        <p14:creationId xmlns:p14="http://schemas.microsoft.com/office/powerpoint/2010/main" val="2546036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B3265F24-BF16-4001-83D0-B422DD93D285}" type="datetimeFigureOut">
              <a:rPr lang="nl-NL" smtClean="0"/>
              <a:t>28-9-2026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17BB7E5-1AC5-4264-A0A8-554B704094E8}" type="slidenum">
              <a:rPr lang="nl-NL" smtClean="0"/>
              <a:t>‹nr.›</a:t>
            </a:fld>
            <a:endParaRPr lang="nl-NL"/>
          </a:p>
        </p:txBody>
      </p:sp>
    </p:spTree>
    <p:extLst>
      <p:ext uri="{BB962C8B-B14F-4D97-AF65-F5344CB8AC3E}">
        <p14:creationId xmlns:p14="http://schemas.microsoft.com/office/powerpoint/2010/main" val="25698523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Eindslide GRENSCORRIDOR">
    <p:bg>
      <p:bgPr>
        <a:solidFill>
          <a:schemeClr val="bg1"/>
        </a:solidFill>
        <a:effectLst/>
      </p:bgPr>
    </p:bg>
    <p:spTree>
      <p:nvGrpSpPr>
        <p:cNvPr id="1" name=""/>
        <p:cNvGrpSpPr/>
        <p:nvPr/>
      </p:nvGrpSpPr>
      <p:grpSpPr>
        <a:xfrm>
          <a:off x="0" y="0"/>
          <a:ext cx="0" cy="0"/>
          <a:chOff x="0" y="0"/>
          <a:chExt cx="0" cy="0"/>
        </a:xfrm>
      </p:grpSpPr>
      <p:sp>
        <p:nvSpPr>
          <p:cNvPr id="15" name="Tijdelijke aanduiding voor afbeelding 14">
            <a:extLst>
              <a:ext uri="{FF2B5EF4-FFF2-40B4-BE49-F238E27FC236}">
                <a16:creationId xmlns:a16="http://schemas.microsoft.com/office/drawing/2014/main" id="{0EFA3020-FD2C-5E1F-8C23-8E7CC8074982}"/>
              </a:ext>
            </a:extLst>
          </p:cNvPr>
          <p:cNvSpPr>
            <a:spLocks noGrp="1"/>
          </p:cNvSpPr>
          <p:nvPr>
            <p:ph type="pic" sz="quarter" idx="11"/>
          </p:nvPr>
        </p:nvSpPr>
        <p:spPr>
          <a:xfrm>
            <a:off x="0" y="0"/>
            <a:ext cx="12192000" cy="6858000"/>
          </a:xfrm>
        </p:spPr>
        <p:txBody>
          <a:bodyPr/>
          <a:lstStyle/>
          <a:p>
            <a:r>
              <a:rPr lang="nl-NL"/>
              <a:t>Klik op het pictogram als u een afbeelding wilt toevoegen</a:t>
            </a:r>
          </a:p>
        </p:txBody>
      </p:sp>
      <p:sp>
        <p:nvSpPr>
          <p:cNvPr id="7" name="Tijdelijke aanduiding voor tekst 6">
            <a:extLst>
              <a:ext uri="{FF2B5EF4-FFF2-40B4-BE49-F238E27FC236}">
                <a16:creationId xmlns:a16="http://schemas.microsoft.com/office/drawing/2014/main" id="{0B73B675-6A41-696D-EB2B-198ABE5EEB78}"/>
              </a:ext>
            </a:extLst>
          </p:cNvPr>
          <p:cNvSpPr>
            <a:spLocks noGrp="1"/>
          </p:cNvSpPr>
          <p:nvPr>
            <p:ph type="body" sz="quarter" idx="10"/>
          </p:nvPr>
        </p:nvSpPr>
        <p:spPr>
          <a:xfrm>
            <a:off x="-1" y="4021200"/>
            <a:ext cx="6094800" cy="2248342"/>
          </a:xfrm>
          <a:solidFill>
            <a:schemeClr val="accent2">
              <a:alpha val="80000"/>
            </a:schemeClr>
          </a:solidFill>
        </p:spPr>
        <p:txBody>
          <a:bodyPr lIns="1332000" tIns="360000" rIns="1332000" bIns="360000" anchor="ctr">
            <a:normAutofit/>
          </a:bodyPr>
          <a:lstStyle>
            <a:lvl1pPr marL="0" indent="0">
              <a:lnSpc>
                <a:spcPts val="4700"/>
              </a:lnSpc>
              <a:buNone/>
              <a:defRPr sz="4700" b="1">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l-NL"/>
              <a:t>Tekststijl van het model bewerken</a:t>
            </a:r>
          </a:p>
        </p:txBody>
      </p:sp>
    </p:spTree>
    <p:extLst>
      <p:ext uri="{BB962C8B-B14F-4D97-AF65-F5344CB8AC3E}">
        <p14:creationId xmlns:p14="http://schemas.microsoft.com/office/powerpoint/2010/main" val="19459049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Aangepaste indeling">
    <p:spTree>
      <p:nvGrpSpPr>
        <p:cNvPr id="1" name=""/>
        <p:cNvGrpSpPr/>
        <p:nvPr/>
      </p:nvGrpSpPr>
      <p:grpSpPr>
        <a:xfrm>
          <a:off x="0" y="0"/>
          <a:ext cx="0" cy="0"/>
          <a:chOff x="0" y="0"/>
          <a:chExt cx="0" cy="0"/>
        </a:xfrm>
      </p:grpSpPr>
      <p:sp>
        <p:nvSpPr>
          <p:cNvPr id="5" name="Afgeschuind enkele hoek rechthoek 4">
            <a:extLst>
              <a:ext uri="{FF2B5EF4-FFF2-40B4-BE49-F238E27FC236}">
                <a16:creationId xmlns:a16="http://schemas.microsoft.com/office/drawing/2014/main" id="{BB621B86-DF5C-224F-86E4-3F566953A050}"/>
              </a:ext>
            </a:extLst>
          </p:cNvPr>
          <p:cNvSpPr/>
          <p:nvPr userDrawn="1"/>
        </p:nvSpPr>
        <p:spPr>
          <a:xfrm flipV="1">
            <a:off x="0" y="0"/>
            <a:ext cx="12192000" cy="5589072"/>
          </a:xfrm>
          <a:prstGeom prst="snip1Rect">
            <a:avLst>
              <a:gd name="adj" fmla="val 1113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bg2"/>
              </a:solidFill>
            </a:endParaRPr>
          </a:p>
        </p:txBody>
      </p:sp>
      <p:sp>
        <p:nvSpPr>
          <p:cNvPr id="7" name="Tijdelijke aanduiding voor tekst 8">
            <a:extLst>
              <a:ext uri="{FF2B5EF4-FFF2-40B4-BE49-F238E27FC236}">
                <a16:creationId xmlns:a16="http://schemas.microsoft.com/office/drawing/2014/main" id="{D4430492-DCCC-C945-A354-ABBB6174F073}"/>
              </a:ext>
            </a:extLst>
          </p:cNvPr>
          <p:cNvSpPr>
            <a:spLocks noGrp="1"/>
          </p:cNvSpPr>
          <p:nvPr>
            <p:ph type="body" sz="quarter" idx="13" hasCustomPrompt="1"/>
          </p:nvPr>
        </p:nvSpPr>
        <p:spPr>
          <a:xfrm>
            <a:off x="0" y="1054100"/>
            <a:ext cx="12192000" cy="4541838"/>
          </a:xfrm>
          <a:prstGeom prst="rect">
            <a:avLst/>
          </a:prstGeom>
        </p:spPr>
        <p:txBody>
          <a:bodyPr lIns="612000" rIns="612000"/>
          <a:lstStyle>
            <a:lvl1pPr marL="0" indent="0">
              <a:lnSpc>
                <a:spcPct val="100000"/>
              </a:lnSpc>
              <a:spcBef>
                <a:spcPts val="0"/>
              </a:spcBef>
              <a:buNone/>
              <a:defRPr sz="4000" b="1">
                <a:solidFill>
                  <a:schemeClr val="accent1"/>
                </a:solidFill>
                <a:latin typeface="+mj-lt"/>
              </a:defRPr>
            </a:lvl1pPr>
            <a:lvl2pPr marL="15875" indent="0">
              <a:lnSpc>
                <a:spcPct val="100000"/>
              </a:lnSpc>
              <a:spcBef>
                <a:spcPts val="0"/>
              </a:spcBef>
              <a:buNone/>
              <a:tabLst/>
              <a:defRPr sz="4000">
                <a:solidFill>
                  <a:schemeClr val="accent3"/>
                </a:solidFill>
              </a:defRPr>
            </a:lvl2pPr>
            <a:lvl3pPr marL="15875" indent="0">
              <a:lnSpc>
                <a:spcPct val="100000"/>
              </a:lnSpc>
              <a:spcBef>
                <a:spcPts val="2300"/>
              </a:spcBef>
              <a:buNone/>
              <a:tabLst/>
              <a:defRPr sz="2500">
                <a:solidFill>
                  <a:schemeClr val="tx2"/>
                </a:solidFill>
              </a:defRPr>
            </a:lvl3pPr>
          </a:lstStyle>
          <a:p>
            <a:r>
              <a:rPr lang="nl-NL" dirty="0"/>
              <a:t>Hier komt een kop</a:t>
            </a:r>
          </a:p>
          <a:p>
            <a:pPr lvl="1"/>
            <a:r>
              <a:rPr lang="nl-NL" dirty="0"/>
              <a:t>Eventueel met </a:t>
            </a:r>
            <a:r>
              <a:rPr lang="nl-NL" dirty="0" err="1"/>
              <a:t>subkop</a:t>
            </a:r>
            <a:endParaRPr lang="nl-NL" dirty="0"/>
          </a:p>
          <a:p>
            <a:pPr lvl="2"/>
            <a:r>
              <a:rPr lang="nl-NL" dirty="0"/>
              <a:t>Hier komt paragraaftekst</a:t>
            </a:r>
          </a:p>
        </p:txBody>
      </p:sp>
    </p:spTree>
    <p:extLst>
      <p:ext uri="{BB962C8B-B14F-4D97-AF65-F5344CB8AC3E}">
        <p14:creationId xmlns:p14="http://schemas.microsoft.com/office/powerpoint/2010/main" val="21951214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B3265F24-BF16-4001-83D0-B422DD93D285}" type="datetimeFigureOut">
              <a:rPr lang="nl-NL" smtClean="0"/>
              <a:t>28-9-2026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17BB7E5-1AC5-4264-A0A8-554B704094E8}" type="slidenum">
              <a:rPr lang="nl-NL" smtClean="0"/>
              <a:t>‹nr.›</a:t>
            </a:fld>
            <a:endParaRPr lang="nl-NL"/>
          </a:p>
        </p:txBody>
      </p:sp>
    </p:spTree>
    <p:extLst>
      <p:ext uri="{BB962C8B-B14F-4D97-AF65-F5344CB8AC3E}">
        <p14:creationId xmlns:p14="http://schemas.microsoft.com/office/powerpoint/2010/main" val="2608948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7EA8E3-7408-62E0-CC18-4857F0956245}"/>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B6BF90A-61C0-AC0C-A78A-1265561E26DF}"/>
              </a:ext>
            </a:extLst>
          </p:cNvPr>
          <p:cNvSpPr>
            <a:spLocks noGrp="1"/>
          </p:cNvSpPr>
          <p:nvPr>
            <p:ph type="dt" sz="half" idx="10"/>
          </p:nvPr>
        </p:nvSpPr>
        <p:spPr/>
        <p:txBody>
          <a:bodyPr/>
          <a:lstStyle/>
          <a:p>
            <a:fld id="{38CE021C-5D04-4C04-B7DA-54B5751DB018}" type="datetimeFigureOut">
              <a:rPr lang="nl-NL" smtClean="0"/>
              <a:t>28-9-2026</a:t>
            </a:fld>
            <a:endParaRPr lang="nl-NL"/>
          </a:p>
        </p:txBody>
      </p:sp>
      <p:sp>
        <p:nvSpPr>
          <p:cNvPr id="4" name="Tijdelijke aanduiding voor voettekst 3">
            <a:extLst>
              <a:ext uri="{FF2B5EF4-FFF2-40B4-BE49-F238E27FC236}">
                <a16:creationId xmlns:a16="http://schemas.microsoft.com/office/drawing/2014/main" id="{996746C4-DBA7-6F8F-F325-EC0B7687C723}"/>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00456706-526A-EC75-0D5D-4E2795D35FB3}"/>
              </a:ext>
            </a:extLst>
          </p:cNvPr>
          <p:cNvSpPr>
            <a:spLocks noGrp="1"/>
          </p:cNvSpPr>
          <p:nvPr>
            <p:ph type="sldNum" sz="quarter" idx="12"/>
          </p:nvPr>
        </p:nvSpPr>
        <p:spPr/>
        <p:txBody>
          <a:bodyPr/>
          <a:lstStyle/>
          <a:p>
            <a:fld id="{2BDDCCFC-1BF0-43EB-B99D-295025C93718}" type="slidenum">
              <a:rPr lang="nl-NL" smtClean="0"/>
              <a:t>‹nr.›</a:t>
            </a:fld>
            <a:endParaRPr lang="nl-NL"/>
          </a:p>
        </p:txBody>
      </p:sp>
    </p:spTree>
    <p:extLst>
      <p:ext uri="{BB962C8B-B14F-4D97-AF65-F5344CB8AC3E}">
        <p14:creationId xmlns:p14="http://schemas.microsoft.com/office/powerpoint/2010/main" val="40413509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_foto-rechts">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F19BC96F-7C42-A65B-F3DE-2F4DCDCF6E9D}"/>
              </a:ext>
            </a:extLst>
          </p:cNvPr>
          <p:cNvSpPr>
            <a:spLocks noGrp="1"/>
          </p:cNvSpPr>
          <p:nvPr>
            <p:ph type="body" sz="quarter" idx="13" hasCustomPrompt="1"/>
          </p:nvPr>
        </p:nvSpPr>
        <p:spPr>
          <a:xfrm>
            <a:off x="838200" y="1824038"/>
            <a:ext cx="4533900" cy="3772530"/>
          </a:xfrm>
        </p:spPr>
        <p:txBody>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nl-NL"/>
              <a:t>Switch tussen vooraf opgemaakte tekststijlen, zoals opsommingen en koppen, door op de knoppen ‘Meer Inspringen’ en ‘Minder Inspringen’ te klikken onder het tabje ‘Start’.</a:t>
            </a:r>
          </a:p>
          <a:p>
            <a:pPr lvl="1"/>
            <a:r>
              <a:rPr lang="nl-NL"/>
              <a:t>Tweede niveau</a:t>
            </a:r>
          </a:p>
          <a:p>
            <a:pPr lvl="2"/>
            <a:r>
              <a:rPr lang="nl-NL"/>
              <a:t>Derde niveau</a:t>
            </a:r>
          </a:p>
          <a:p>
            <a:pPr lvl="3"/>
            <a:r>
              <a:rPr lang="nl-NL"/>
              <a:t>Vierde niveau</a:t>
            </a:r>
          </a:p>
          <a:p>
            <a:pPr lvl="4"/>
            <a:r>
              <a:rPr lang="nl-NL"/>
              <a:t>Vijfde niveau</a:t>
            </a:r>
          </a:p>
        </p:txBody>
      </p:sp>
      <p:sp>
        <p:nvSpPr>
          <p:cNvPr id="3" name="Tijdelijke aanduiding voor afbeelding 10">
            <a:extLst>
              <a:ext uri="{FF2B5EF4-FFF2-40B4-BE49-F238E27FC236}">
                <a16:creationId xmlns:a16="http://schemas.microsoft.com/office/drawing/2014/main" id="{66A0048A-4B70-E04F-A767-5AEBB6E10C45}"/>
              </a:ext>
            </a:extLst>
          </p:cNvPr>
          <p:cNvSpPr>
            <a:spLocks noGrp="1" noRot="1" noMove="1" noResize="1" noEditPoints="1" noAdjustHandles="1" noChangeArrowheads="1" noChangeShapeType="1"/>
          </p:cNvSpPr>
          <p:nvPr>
            <p:ph type="pic" sz="quarter" idx="11" hasCustomPrompt="1"/>
          </p:nvPr>
        </p:nvSpPr>
        <p:spPr>
          <a:xfrm>
            <a:off x="6096000" y="0"/>
            <a:ext cx="6097250" cy="5596568"/>
          </a:xfrm>
          <a:custGeom>
            <a:avLst/>
            <a:gdLst>
              <a:gd name="connsiteX0" fmla="*/ 0 w 6096000"/>
              <a:gd name="connsiteY0" fmla="*/ 0 h 5596568"/>
              <a:gd name="connsiteX1" fmla="*/ 6096000 w 6096000"/>
              <a:gd name="connsiteY1" fmla="*/ 0 h 5596568"/>
              <a:gd name="connsiteX2" fmla="*/ 6096000 w 6096000"/>
              <a:gd name="connsiteY2" fmla="*/ 5596568 h 5596568"/>
              <a:gd name="connsiteX3" fmla="*/ 0 w 6096000"/>
              <a:gd name="connsiteY3" fmla="*/ 5596568 h 5596568"/>
              <a:gd name="connsiteX4" fmla="*/ 0 w 6096000"/>
              <a:gd name="connsiteY4" fmla="*/ 0 h 5596568"/>
              <a:gd name="connsiteX0" fmla="*/ 0 w 6096000"/>
              <a:gd name="connsiteY0" fmla="*/ 0 h 5596568"/>
              <a:gd name="connsiteX1" fmla="*/ 6096000 w 6096000"/>
              <a:gd name="connsiteY1" fmla="*/ 0 h 5596568"/>
              <a:gd name="connsiteX2" fmla="*/ 6088655 w 6096000"/>
              <a:gd name="connsiteY2" fmla="*/ 5012675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609600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302786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814371 h 5596568"/>
              <a:gd name="connsiteX3" fmla="*/ 5501090 w 6096000"/>
              <a:gd name="connsiteY3" fmla="*/ 5596568 h 5596568"/>
              <a:gd name="connsiteX4" fmla="*/ 0 w 6096000"/>
              <a:gd name="connsiteY4" fmla="*/ 5596568 h 5596568"/>
              <a:gd name="connsiteX5" fmla="*/ 0 w 6096000"/>
              <a:gd name="connsiteY5" fmla="*/ 0 h 5596568"/>
              <a:gd name="connsiteX0" fmla="*/ 0 w 6096000"/>
              <a:gd name="connsiteY0" fmla="*/ 0 h 5596568"/>
              <a:gd name="connsiteX1" fmla="*/ 6096000 w 6096000"/>
              <a:gd name="connsiteY1" fmla="*/ 0 h 5596568"/>
              <a:gd name="connsiteX2" fmla="*/ 6088655 w 6096000"/>
              <a:gd name="connsiteY2" fmla="*/ 4957591 h 5596568"/>
              <a:gd name="connsiteX3" fmla="*/ 5501090 w 6096000"/>
              <a:gd name="connsiteY3" fmla="*/ 5596568 h 5596568"/>
              <a:gd name="connsiteX4" fmla="*/ 0 w 6096000"/>
              <a:gd name="connsiteY4" fmla="*/ 5596568 h 5596568"/>
              <a:gd name="connsiteX5" fmla="*/ 0 w 609600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501090 w 6097250"/>
              <a:gd name="connsiteY3" fmla="*/ 5596568 h 5596568"/>
              <a:gd name="connsiteX4" fmla="*/ 0 w 6097250"/>
              <a:gd name="connsiteY4" fmla="*/ 5596568 h 5596568"/>
              <a:gd name="connsiteX5" fmla="*/ 0 w 6097250"/>
              <a:gd name="connsiteY5" fmla="*/ 0 h 5596568"/>
              <a:gd name="connsiteX0" fmla="*/ 0 w 6097250"/>
              <a:gd name="connsiteY0" fmla="*/ 0 h 5600544"/>
              <a:gd name="connsiteX1" fmla="*/ 6096000 w 6097250"/>
              <a:gd name="connsiteY1" fmla="*/ 0 h 5600544"/>
              <a:gd name="connsiteX2" fmla="*/ 6096607 w 6097250"/>
              <a:gd name="connsiteY2" fmla="*/ 4941688 h 5600544"/>
              <a:gd name="connsiteX3" fmla="*/ 5457358 w 6097250"/>
              <a:gd name="connsiteY3" fmla="*/ 5600544 h 5600544"/>
              <a:gd name="connsiteX4" fmla="*/ 0 w 6097250"/>
              <a:gd name="connsiteY4" fmla="*/ 5596568 h 5600544"/>
              <a:gd name="connsiteX5" fmla="*/ 0 w 6097250"/>
              <a:gd name="connsiteY5" fmla="*/ 0 h 5600544"/>
              <a:gd name="connsiteX0" fmla="*/ 0 w 6097250"/>
              <a:gd name="connsiteY0" fmla="*/ 0 h 5600544"/>
              <a:gd name="connsiteX1" fmla="*/ 6096000 w 6097250"/>
              <a:gd name="connsiteY1" fmla="*/ 0 h 5600544"/>
              <a:gd name="connsiteX2" fmla="*/ 6096607 w 6097250"/>
              <a:gd name="connsiteY2" fmla="*/ 4941688 h 5600544"/>
              <a:gd name="connsiteX3" fmla="*/ 5389771 w 6097250"/>
              <a:gd name="connsiteY3" fmla="*/ 5600544 h 5600544"/>
              <a:gd name="connsiteX4" fmla="*/ 0 w 6097250"/>
              <a:gd name="connsiteY4" fmla="*/ 5596568 h 5600544"/>
              <a:gd name="connsiteX5" fmla="*/ 0 w 6097250"/>
              <a:gd name="connsiteY5" fmla="*/ 0 h 5600544"/>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41688 h 5596568"/>
              <a:gd name="connsiteX3" fmla="*/ 5477236 w 6097250"/>
              <a:gd name="connsiteY3" fmla="*/ 5588617 h 5596568"/>
              <a:gd name="connsiteX4" fmla="*/ 0 w 6097250"/>
              <a:gd name="connsiteY4" fmla="*/ 5596568 h 5596568"/>
              <a:gd name="connsiteX5" fmla="*/ 0 w 6097250"/>
              <a:gd name="connsiteY5" fmla="*/ 0 h 5596568"/>
              <a:gd name="connsiteX0" fmla="*/ 0 w 6097250"/>
              <a:gd name="connsiteY0" fmla="*/ 0 h 5596568"/>
              <a:gd name="connsiteX1" fmla="*/ 6096000 w 6097250"/>
              <a:gd name="connsiteY1" fmla="*/ 0 h 5596568"/>
              <a:gd name="connsiteX2" fmla="*/ 6096607 w 6097250"/>
              <a:gd name="connsiteY2" fmla="*/ 4953615 h 5596568"/>
              <a:gd name="connsiteX3" fmla="*/ 5477236 w 6097250"/>
              <a:gd name="connsiteY3" fmla="*/ 5588617 h 5596568"/>
              <a:gd name="connsiteX4" fmla="*/ 0 w 6097250"/>
              <a:gd name="connsiteY4" fmla="*/ 5596568 h 5596568"/>
              <a:gd name="connsiteX5" fmla="*/ 0 w 6097250"/>
              <a:gd name="connsiteY5" fmla="*/ 0 h 5596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7250" h="5596568">
                <a:moveTo>
                  <a:pt x="0" y="0"/>
                </a:moveTo>
                <a:lnTo>
                  <a:pt x="6096000" y="0"/>
                </a:lnTo>
                <a:cubicBezTo>
                  <a:pt x="6093552" y="1670892"/>
                  <a:pt x="6099055" y="3282723"/>
                  <a:pt x="6096607" y="4953615"/>
                </a:cubicBezTo>
                <a:cubicBezTo>
                  <a:pt x="5924126" y="5136319"/>
                  <a:pt x="5657668" y="5409889"/>
                  <a:pt x="5477236" y="5588617"/>
                </a:cubicBezTo>
                <a:lnTo>
                  <a:pt x="0" y="5596568"/>
                </a:lnTo>
                <a:lnTo>
                  <a:pt x="0" y="0"/>
                </a:lnTo>
                <a:close/>
              </a:path>
            </a:pathLst>
          </a:custGeom>
          <a:solidFill>
            <a:schemeClr val="bg2"/>
          </a:solidFill>
        </p:spPr>
        <p:txBody>
          <a:bodyPr bIns="1620000" anchor="ctr" anchorCtr="0"/>
          <a:lstStyle>
            <a:lvl1pPr marL="0" indent="0" algn="ctr">
              <a:buNone/>
              <a:defRPr/>
            </a:lvl1pPr>
          </a:lstStyle>
          <a:p>
            <a:r>
              <a:rPr lang="nl-NL"/>
              <a:t>Voeg hier een afbeelding in</a:t>
            </a:r>
          </a:p>
        </p:txBody>
      </p:sp>
      <p:sp>
        <p:nvSpPr>
          <p:cNvPr id="4" name="Titel 3">
            <a:extLst>
              <a:ext uri="{FF2B5EF4-FFF2-40B4-BE49-F238E27FC236}">
                <a16:creationId xmlns:a16="http://schemas.microsoft.com/office/drawing/2014/main" id="{B5B129E7-75CB-012B-9804-F5BE56A50AE0}"/>
              </a:ext>
            </a:extLst>
          </p:cNvPr>
          <p:cNvSpPr>
            <a:spLocks noGrp="1" noRot="1" noMove="1" noResize="1" noEditPoints="1" noAdjustHandles="1" noChangeArrowheads="1" noChangeShapeType="1"/>
          </p:cNvSpPr>
          <p:nvPr>
            <p:ph type="title" hasCustomPrompt="1"/>
          </p:nvPr>
        </p:nvSpPr>
        <p:spPr>
          <a:xfrm>
            <a:off x="838200" y="650505"/>
            <a:ext cx="4533900" cy="754804"/>
          </a:xfrm>
        </p:spPr>
        <p:txBody>
          <a:bodyPr/>
          <a:lstStyle/>
          <a:p>
            <a:r>
              <a:rPr lang="nl-NL"/>
              <a:t>Titel</a:t>
            </a:r>
          </a:p>
        </p:txBody>
      </p:sp>
    </p:spTree>
    <p:extLst>
      <p:ext uri="{BB962C8B-B14F-4D97-AF65-F5344CB8AC3E}">
        <p14:creationId xmlns:p14="http://schemas.microsoft.com/office/powerpoint/2010/main" val="19273671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_foto-links">
    <p:spTree>
      <p:nvGrpSpPr>
        <p:cNvPr id="1" name=""/>
        <p:cNvGrpSpPr/>
        <p:nvPr/>
      </p:nvGrpSpPr>
      <p:grpSpPr>
        <a:xfrm>
          <a:off x="0" y="0"/>
          <a:ext cx="0" cy="0"/>
          <a:chOff x="0" y="0"/>
          <a:chExt cx="0" cy="0"/>
        </a:xfrm>
      </p:grpSpPr>
      <p:sp>
        <p:nvSpPr>
          <p:cNvPr id="2" name="Afgeschuind enkele hoek rechthoek 4">
            <a:extLst>
              <a:ext uri="{FF2B5EF4-FFF2-40B4-BE49-F238E27FC236}">
                <a16:creationId xmlns:a16="http://schemas.microsoft.com/office/drawing/2014/main" id="{FBE3A55D-9C71-264B-79DE-41B0D54477EF}"/>
              </a:ext>
            </a:extLst>
          </p:cNvPr>
          <p:cNvSpPr>
            <a:spLocks noGrp="1" noRot="1" noMove="1" noResize="1" noEditPoints="1" noAdjustHandles="1" noChangeArrowheads="1" noChangeShapeType="1"/>
          </p:cNvSpPr>
          <p:nvPr userDrawn="1"/>
        </p:nvSpPr>
        <p:spPr>
          <a:xfrm flipV="1">
            <a:off x="0" y="0"/>
            <a:ext cx="12192000" cy="5589072"/>
          </a:xfrm>
          <a:prstGeom prst="snip1Rect">
            <a:avLst>
              <a:gd name="adj" fmla="val 11135"/>
            </a:avLst>
          </a:prstGeom>
          <a:solidFill>
            <a:srgbClr val="EBEEE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bg2"/>
              </a:solidFill>
            </a:endParaRPr>
          </a:p>
        </p:txBody>
      </p:sp>
      <p:sp>
        <p:nvSpPr>
          <p:cNvPr id="4" name="Titel 3">
            <a:extLst>
              <a:ext uri="{FF2B5EF4-FFF2-40B4-BE49-F238E27FC236}">
                <a16:creationId xmlns:a16="http://schemas.microsoft.com/office/drawing/2014/main" id="{B5B129E7-75CB-012B-9804-F5BE56A50AE0}"/>
              </a:ext>
            </a:extLst>
          </p:cNvPr>
          <p:cNvSpPr>
            <a:spLocks noGrp="1" noRot="1" noMove="1" noResize="1" noEditPoints="1" noAdjustHandles="1" noChangeArrowheads="1" noChangeShapeType="1"/>
          </p:cNvSpPr>
          <p:nvPr>
            <p:ph type="title" hasCustomPrompt="1"/>
          </p:nvPr>
        </p:nvSpPr>
        <p:spPr>
          <a:xfrm>
            <a:off x="6819900" y="650505"/>
            <a:ext cx="4533900" cy="754804"/>
          </a:xfrm>
        </p:spPr>
        <p:txBody>
          <a:bodyPr/>
          <a:lstStyle/>
          <a:p>
            <a:r>
              <a:rPr lang="nl-NL"/>
              <a:t>Titel</a:t>
            </a:r>
          </a:p>
        </p:txBody>
      </p:sp>
      <p:sp>
        <p:nvSpPr>
          <p:cNvPr id="6" name="Tijdelijke aanduiding voor afbeelding 5">
            <a:extLst>
              <a:ext uri="{FF2B5EF4-FFF2-40B4-BE49-F238E27FC236}">
                <a16:creationId xmlns:a16="http://schemas.microsoft.com/office/drawing/2014/main" id="{A4B140DB-25A0-5B63-954A-4C3D9756932E}"/>
              </a:ext>
            </a:extLst>
          </p:cNvPr>
          <p:cNvSpPr>
            <a:spLocks noGrp="1" noRot="1" noMove="1" noResize="1" noEditPoints="1" noAdjustHandles="1" noChangeArrowheads="1" noChangeShapeType="1"/>
          </p:cNvSpPr>
          <p:nvPr>
            <p:ph type="pic" sz="quarter" idx="10" hasCustomPrompt="1"/>
          </p:nvPr>
        </p:nvSpPr>
        <p:spPr>
          <a:xfrm>
            <a:off x="0" y="0"/>
            <a:ext cx="6096000" cy="5589588"/>
          </a:xfrm>
          <a:prstGeom prst="rect">
            <a:avLst/>
          </a:prstGeom>
          <a:solidFill>
            <a:schemeClr val="bg2"/>
          </a:solidFill>
        </p:spPr>
        <p:txBody>
          <a:bodyPr bIns="1116000" anchor="ctr" anchorCtr="0"/>
          <a:lstStyle>
            <a:lvl1pPr marL="0" indent="0" algn="ctr">
              <a:buNone/>
              <a:defRPr/>
            </a:lvl1pPr>
          </a:lstStyle>
          <a:p>
            <a:r>
              <a:rPr lang="nl-NL"/>
              <a:t>Voeg hier een afbeelding in</a:t>
            </a:r>
          </a:p>
        </p:txBody>
      </p:sp>
      <p:sp>
        <p:nvSpPr>
          <p:cNvPr id="3" name="Tijdelijke aanduiding voor tekst 4">
            <a:extLst>
              <a:ext uri="{FF2B5EF4-FFF2-40B4-BE49-F238E27FC236}">
                <a16:creationId xmlns:a16="http://schemas.microsoft.com/office/drawing/2014/main" id="{4182C03B-10ED-8F59-CDE7-9ABB6AA47C31}"/>
              </a:ext>
            </a:extLst>
          </p:cNvPr>
          <p:cNvSpPr>
            <a:spLocks noGrp="1"/>
          </p:cNvSpPr>
          <p:nvPr>
            <p:ph type="body" sz="quarter" idx="13" hasCustomPrompt="1"/>
          </p:nvPr>
        </p:nvSpPr>
        <p:spPr>
          <a:xfrm>
            <a:off x="6819900" y="1824038"/>
            <a:ext cx="4533900" cy="3772530"/>
          </a:xfrm>
        </p:spPr>
        <p:txBody>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nl-NL"/>
              <a:t>Switch tussen vooraf opgemaakte tekststijlen, zoals opsommingen en koppen, door op de knoppen ‘Meer Inspringen’ en ‘Minder Inspringen’ te klikken onder het tabje ‘Start’.</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7740795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kst_object">
    <p:spTree>
      <p:nvGrpSpPr>
        <p:cNvPr id="1" name=""/>
        <p:cNvGrpSpPr/>
        <p:nvPr/>
      </p:nvGrpSpPr>
      <p:grpSpPr>
        <a:xfrm>
          <a:off x="0" y="0"/>
          <a:ext cx="0" cy="0"/>
          <a:chOff x="0" y="0"/>
          <a:chExt cx="0" cy="0"/>
        </a:xfrm>
      </p:grpSpPr>
      <p:sp>
        <p:nvSpPr>
          <p:cNvPr id="2" name="Afgeschuind enkele hoek rechthoek 4">
            <a:extLst>
              <a:ext uri="{FF2B5EF4-FFF2-40B4-BE49-F238E27FC236}">
                <a16:creationId xmlns:a16="http://schemas.microsoft.com/office/drawing/2014/main" id="{FBE3A55D-9C71-264B-79DE-41B0D54477EF}"/>
              </a:ext>
            </a:extLst>
          </p:cNvPr>
          <p:cNvSpPr>
            <a:spLocks noGrp="1" noRot="1" noMove="1" noResize="1" noEditPoints="1" noAdjustHandles="1" noChangeArrowheads="1" noChangeShapeType="1"/>
          </p:cNvSpPr>
          <p:nvPr userDrawn="1"/>
        </p:nvSpPr>
        <p:spPr>
          <a:xfrm flipV="1">
            <a:off x="0" y="0"/>
            <a:ext cx="12192000" cy="5589072"/>
          </a:xfrm>
          <a:prstGeom prst="snip1Rect">
            <a:avLst>
              <a:gd name="adj" fmla="val 11135"/>
            </a:avLst>
          </a:prstGeom>
          <a:solidFill>
            <a:srgbClr val="EBEEE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bg2"/>
              </a:solidFill>
            </a:endParaRPr>
          </a:p>
        </p:txBody>
      </p:sp>
      <p:sp>
        <p:nvSpPr>
          <p:cNvPr id="4" name="Titel 3">
            <a:extLst>
              <a:ext uri="{FF2B5EF4-FFF2-40B4-BE49-F238E27FC236}">
                <a16:creationId xmlns:a16="http://schemas.microsoft.com/office/drawing/2014/main" id="{B5B129E7-75CB-012B-9804-F5BE56A50AE0}"/>
              </a:ext>
            </a:extLst>
          </p:cNvPr>
          <p:cNvSpPr>
            <a:spLocks noGrp="1" noRot="1" noMove="1" noResize="1" noEditPoints="1" noAdjustHandles="1" noChangeArrowheads="1" noChangeShapeType="1"/>
          </p:cNvSpPr>
          <p:nvPr>
            <p:ph type="title" hasCustomPrompt="1"/>
          </p:nvPr>
        </p:nvSpPr>
        <p:spPr>
          <a:xfrm>
            <a:off x="838200" y="650505"/>
            <a:ext cx="5257800" cy="754804"/>
          </a:xfrm>
        </p:spPr>
        <p:txBody>
          <a:bodyPr/>
          <a:lstStyle/>
          <a:p>
            <a:r>
              <a:rPr lang="nl-NL"/>
              <a:t>Titel</a:t>
            </a:r>
          </a:p>
        </p:txBody>
      </p:sp>
      <p:sp>
        <p:nvSpPr>
          <p:cNvPr id="7" name="Tijdelijke aanduiding voor tekst 3">
            <a:extLst>
              <a:ext uri="{FF2B5EF4-FFF2-40B4-BE49-F238E27FC236}">
                <a16:creationId xmlns:a16="http://schemas.microsoft.com/office/drawing/2014/main" id="{F06B81BB-B2AD-9D97-0756-E9AB5863EBAB}"/>
              </a:ext>
            </a:extLst>
          </p:cNvPr>
          <p:cNvSpPr>
            <a:spLocks noGrp="1" noRot="1" noMove="1" noResize="1" noEditPoints="1" noAdjustHandles="1" noChangeArrowheads="1" noChangeShapeType="1"/>
          </p:cNvSpPr>
          <p:nvPr>
            <p:ph idx="1"/>
          </p:nvPr>
        </p:nvSpPr>
        <p:spPr>
          <a:xfrm>
            <a:off x="6819900" y="650506"/>
            <a:ext cx="4533900" cy="4289796"/>
          </a:xfrm>
          <a:prstGeom prst="rect">
            <a:avLst/>
          </a:prstGeom>
          <a:solidFill>
            <a:schemeClr val="bg1"/>
          </a:solidFill>
        </p:spPr>
        <p:txBody>
          <a:bodyPr vert="horz" lIns="91440" tIns="45720" rIns="91440" bIns="45720" rtlCol="0">
            <a:normAutofit/>
          </a:bodyPr>
          <a:lstStyle/>
          <a:p>
            <a:pPr lvl="0"/>
            <a:endParaRPr lang="nl-NL"/>
          </a:p>
        </p:txBody>
      </p:sp>
      <p:sp>
        <p:nvSpPr>
          <p:cNvPr id="3" name="Tijdelijke aanduiding voor tekst 4">
            <a:extLst>
              <a:ext uri="{FF2B5EF4-FFF2-40B4-BE49-F238E27FC236}">
                <a16:creationId xmlns:a16="http://schemas.microsoft.com/office/drawing/2014/main" id="{4557A934-E344-A9AA-B2A6-E82B6642D418}"/>
              </a:ext>
            </a:extLst>
          </p:cNvPr>
          <p:cNvSpPr>
            <a:spLocks noGrp="1"/>
          </p:cNvSpPr>
          <p:nvPr>
            <p:ph type="body" sz="quarter" idx="13" hasCustomPrompt="1"/>
          </p:nvPr>
        </p:nvSpPr>
        <p:spPr>
          <a:xfrm>
            <a:off x="838200" y="1824038"/>
            <a:ext cx="5257799" cy="3114676"/>
          </a:xfrm>
        </p:spPr>
        <p:txBody>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nl-NL"/>
              <a:t>Switch tussen vooraf opgemaakte tekststijlen, zoals opsommingen en koppen, door op de knoppen ‘Meer Inspringen’ en ‘Minder Inspringen’ te klikken onder het tabje ‘Start’.</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3358922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_15%_groen">
    <p:spTree>
      <p:nvGrpSpPr>
        <p:cNvPr id="1" name=""/>
        <p:cNvGrpSpPr/>
        <p:nvPr/>
      </p:nvGrpSpPr>
      <p:grpSpPr>
        <a:xfrm>
          <a:off x="0" y="0"/>
          <a:ext cx="0" cy="0"/>
          <a:chOff x="0" y="0"/>
          <a:chExt cx="0" cy="0"/>
        </a:xfrm>
      </p:grpSpPr>
      <p:sp>
        <p:nvSpPr>
          <p:cNvPr id="5" name="Afgeschuind enkele hoek rechthoek 4">
            <a:extLst>
              <a:ext uri="{FF2B5EF4-FFF2-40B4-BE49-F238E27FC236}">
                <a16:creationId xmlns:a16="http://schemas.microsoft.com/office/drawing/2014/main" id="{BB621B86-DF5C-224F-86E4-3F566953A050}"/>
              </a:ext>
            </a:extLst>
          </p:cNvPr>
          <p:cNvSpPr>
            <a:spLocks noGrp="1" noRot="1" noMove="1" noResize="1" noEditPoints="1" noAdjustHandles="1" noChangeArrowheads="1" noChangeShapeType="1"/>
          </p:cNvSpPr>
          <p:nvPr userDrawn="1"/>
        </p:nvSpPr>
        <p:spPr>
          <a:xfrm flipV="1">
            <a:off x="0" y="0"/>
            <a:ext cx="12192000" cy="5589072"/>
          </a:xfrm>
          <a:prstGeom prst="snip1Rect">
            <a:avLst>
              <a:gd name="adj" fmla="val 1113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bg2"/>
              </a:solidFill>
            </a:endParaRPr>
          </a:p>
        </p:txBody>
      </p:sp>
      <p:sp>
        <p:nvSpPr>
          <p:cNvPr id="2" name="Titel 1">
            <a:extLst>
              <a:ext uri="{FF2B5EF4-FFF2-40B4-BE49-F238E27FC236}">
                <a16:creationId xmlns:a16="http://schemas.microsoft.com/office/drawing/2014/main" id="{F6A08C04-6038-6705-F3F9-F119EA5CD0A5}"/>
              </a:ext>
            </a:extLst>
          </p:cNvPr>
          <p:cNvSpPr>
            <a:spLocks noGrp="1" noRot="1" noMove="1" noResize="1" noEditPoints="1" noAdjustHandles="1" noChangeArrowheads="1" noChangeShapeType="1"/>
          </p:cNvSpPr>
          <p:nvPr>
            <p:ph type="title"/>
          </p:nvPr>
        </p:nvSpPr>
        <p:spPr/>
        <p:txBody>
          <a:bodyPr/>
          <a:lstStyle/>
          <a:p>
            <a:r>
              <a:rPr lang="nl-NL"/>
              <a:t>Klik om stijl te bewerken</a:t>
            </a:r>
          </a:p>
        </p:txBody>
      </p:sp>
      <p:sp>
        <p:nvSpPr>
          <p:cNvPr id="4" name="Tijdelijke aanduiding voor inhoud 3">
            <a:extLst>
              <a:ext uri="{FF2B5EF4-FFF2-40B4-BE49-F238E27FC236}">
                <a16:creationId xmlns:a16="http://schemas.microsoft.com/office/drawing/2014/main" id="{F92EAD9D-24BE-C2B9-DC1E-7A1504371B07}"/>
              </a:ext>
            </a:extLst>
          </p:cNvPr>
          <p:cNvSpPr>
            <a:spLocks noGrp="1"/>
          </p:cNvSpPr>
          <p:nvPr>
            <p:ph sz="quarter" idx="11" hasCustomPrompt="1"/>
          </p:nvPr>
        </p:nvSpPr>
        <p:spPr>
          <a:xfrm>
            <a:off x="838200" y="1814440"/>
            <a:ext cx="10515600" cy="3371850"/>
          </a:xfrm>
        </p:spPr>
        <p:txBody>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nl-NL"/>
              <a:t>Switch tussen vooraf opgemaakte tekststijlen, zoals opsommingen en koppen, door op de knoppen ‘Meer Inspringen’ en ‘Minder Inspringen’ te klikken onder het tabje ‘Start’.</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1007544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_15%_blauw">
    <p:spTree>
      <p:nvGrpSpPr>
        <p:cNvPr id="1" name=""/>
        <p:cNvGrpSpPr/>
        <p:nvPr/>
      </p:nvGrpSpPr>
      <p:grpSpPr>
        <a:xfrm>
          <a:off x="0" y="0"/>
          <a:ext cx="0" cy="0"/>
          <a:chOff x="0" y="0"/>
          <a:chExt cx="0" cy="0"/>
        </a:xfrm>
      </p:grpSpPr>
      <p:sp>
        <p:nvSpPr>
          <p:cNvPr id="5" name="Afgeschuind enkele hoek rechthoek 4">
            <a:extLst>
              <a:ext uri="{FF2B5EF4-FFF2-40B4-BE49-F238E27FC236}">
                <a16:creationId xmlns:a16="http://schemas.microsoft.com/office/drawing/2014/main" id="{BB621B86-DF5C-224F-86E4-3F566953A050}"/>
              </a:ext>
            </a:extLst>
          </p:cNvPr>
          <p:cNvSpPr>
            <a:spLocks noGrp="1" noRot="1" noMove="1" noResize="1" noEditPoints="1" noAdjustHandles="1" noChangeArrowheads="1" noChangeShapeType="1"/>
          </p:cNvSpPr>
          <p:nvPr userDrawn="1"/>
        </p:nvSpPr>
        <p:spPr>
          <a:xfrm flipV="1">
            <a:off x="0" y="0"/>
            <a:ext cx="12192000" cy="5589072"/>
          </a:xfrm>
          <a:prstGeom prst="snip1Rect">
            <a:avLst>
              <a:gd name="adj" fmla="val 11135"/>
            </a:avLst>
          </a:prstGeom>
          <a:solidFill>
            <a:srgbClr val="D9EF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bg2"/>
              </a:solidFill>
            </a:endParaRPr>
          </a:p>
        </p:txBody>
      </p:sp>
      <p:sp>
        <p:nvSpPr>
          <p:cNvPr id="2" name="Titel 1">
            <a:extLst>
              <a:ext uri="{FF2B5EF4-FFF2-40B4-BE49-F238E27FC236}">
                <a16:creationId xmlns:a16="http://schemas.microsoft.com/office/drawing/2014/main" id="{F6A08C04-6038-6705-F3F9-F119EA5CD0A5}"/>
              </a:ext>
            </a:extLst>
          </p:cNvPr>
          <p:cNvSpPr>
            <a:spLocks noGrp="1" noRot="1" noMove="1" noResize="1" noEditPoints="1" noAdjustHandles="1" noChangeArrowheads="1" noChangeShapeType="1"/>
          </p:cNvSpPr>
          <p:nvPr>
            <p:ph type="title"/>
          </p:nvPr>
        </p:nvSpPr>
        <p:spPr/>
        <p:txBody>
          <a:bodyPr/>
          <a:lstStyle/>
          <a:p>
            <a:r>
              <a:rPr lang="nl-NL"/>
              <a:t>Klik om stijl te bewerken</a:t>
            </a:r>
          </a:p>
        </p:txBody>
      </p:sp>
      <p:sp>
        <p:nvSpPr>
          <p:cNvPr id="3" name="Tijdelijke aanduiding voor inhoud 3">
            <a:extLst>
              <a:ext uri="{FF2B5EF4-FFF2-40B4-BE49-F238E27FC236}">
                <a16:creationId xmlns:a16="http://schemas.microsoft.com/office/drawing/2014/main" id="{866390B4-930C-6417-C0D9-590ECF5EDB26}"/>
              </a:ext>
            </a:extLst>
          </p:cNvPr>
          <p:cNvSpPr>
            <a:spLocks noGrp="1"/>
          </p:cNvSpPr>
          <p:nvPr>
            <p:ph sz="quarter" idx="11" hasCustomPrompt="1"/>
          </p:nvPr>
        </p:nvSpPr>
        <p:spPr>
          <a:xfrm>
            <a:off x="838200" y="1814440"/>
            <a:ext cx="10515600" cy="3371850"/>
          </a:xfrm>
        </p:spPr>
        <p:txBody>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nl-NL"/>
              <a:t>Switch tussen vooraf opgemaakte tekststijlen, zoals opsommingen en koppen, door op de knoppen ‘Meer Inspringen’ en ‘Minder Inspringen’ te klikken onder het tabje ‘Start’.</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2701710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_lichtgrijs">
    <p:spTree>
      <p:nvGrpSpPr>
        <p:cNvPr id="1" name=""/>
        <p:cNvGrpSpPr/>
        <p:nvPr/>
      </p:nvGrpSpPr>
      <p:grpSpPr>
        <a:xfrm>
          <a:off x="0" y="0"/>
          <a:ext cx="0" cy="0"/>
          <a:chOff x="0" y="0"/>
          <a:chExt cx="0" cy="0"/>
        </a:xfrm>
      </p:grpSpPr>
      <p:sp>
        <p:nvSpPr>
          <p:cNvPr id="5" name="Afgeschuind enkele hoek rechthoek 4">
            <a:extLst>
              <a:ext uri="{FF2B5EF4-FFF2-40B4-BE49-F238E27FC236}">
                <a16:creationId xmlns:a16="http://schemas.microsoft.com/office/drawing/2014/main" id="{BB621B86-DF5C-224F-86E4-3F566953A050}"/>
              </a:ext>
            </a:extLst>
          </p:cNvPr>
          <p:cNvSpPr/>
          <p:nvPr userDrawn="1"/>
        </p:nvSpPr>
        <p:spPr>
          <a:xfrm flipV="1">
            <a:off x="0" y="0"/>
            <a:ext cx="12192000" cy="5589072"/>
          </a:xfrm>
          <a:prstGeom prst="snip1Rect">
            <a:avLst>
              <a:gd name="adj" fmla="val 11135"/>
            </a:avLst>
          </a:prstGeom>
          <a:solidFill>
            <a:srgbClr val="EBEEE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bg2"/>
              </a:solidFill>
            </a:endParaRPr>
          </a:p>
        </p:txBody>
      </p:sp>
      <p:sp>
        <p:nvSpPr>
          <p:cNvPr id="2" name="Titel 1">
            <a:extLst>
              <a:ext uri="{FF2B5EF4-FFF2-40B4-BE49-F238E27FC236}">
                <a16:creationId xmlns:a16="http://schemas.microsoft.com/office/drawing/2014/main" id="{F6A08C04-6038-6705-F3F9-F119EA5CD0A5}"/>
              </a:ext>
            </a:extLst>
          </p:cNvPr>
          <p:cNvSpPr>
            <a:spLocks noGrp="1" noRot="1" noMove="1" noResize="1" noEditPoints="1" noAdjustHandles="1" noChangeArrowheads="1" noChangeShapeType="1"/>
          </p:cNvSpPr>
          <p:nvPr>
            <p:ph type="title"/>
          </p:nvPr>
        </p:nvSpPr>
        <p:spPr/>
        <p:txBody>
          <a:bodyPr/>
          <a:lstStyle/>
          <a:p>
            <a:r>
              <a:rPr lang="nl-NL"/>
              <a:t>Klik om stijl te bewerken</a:t>
            </a:r>
          </a:p>
        </p:txBody>
      </p:sp>
      <p:sp>
        <p:nvSpPr>
          <p:cNvPr id="3" name="Tijdelijke aanduiding voor inhoud 3">
            <a:extLst>
              <a:ext uri="{FF2B5EF4-FFF2-40B4-BE49-F238E27FC236}">
                <a16:creationId xmlns:a16="http://schemas.microsoft.com/office/drawing/2014/main" id="{3DCD91E3-AE86-BEFD-0E9F-85915DB74AD5}"/>
              </a:ext>
            </a:extLst>
          </p:cNvPr>
          <p:cNvSpPr>
            <a:spLocks noGrp="1"/>
          </p:cNvSpPr>
          <p:nvPr>
            <p:ph sz="quarter" idx="11" hasCustomPrompt="1"/>
          </p:nvPr>
        </p:nvSpPr>
        <p:spPr>
          <a:xfrm>
            <a:off x="838200" y="1814440"/>
            <a:ext cx="10515600" cy="3371850"/>
          </a:xfrm>
        </p:spPr>
        <p:txBody>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nl-NL"/>
              <a:t>Switch tussen vooraf opgemaakte tekststijlen, zoals opsommingen en koppen, door op de knoppen ‘Meer Inspringen’ en ‘Minder Inspringen’ te klikken onder het tabje ‘Start’.</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2838571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nl-NL"/>
              <a:t>Klik om stijl te bewerken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9/28/2026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‹nr.›</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nl-NL"/>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nl-NL"/>
            </a:p>
          </p:txBody>
        </p:sp>
      </p:grpSp>
    </p:spTree>
    <p:extLst>
      <p:ext uri="{BB962C8B-B14F-4D97-AF65-F5344CB8AC3E}">
        <p14:creationId xmlns:p14="http://schemas.microsoft.com/office/powerpoint/2010/main" val="2423448169"/>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‹nr.›</a:t>
            </a:fld>
            <a:endParaRPr lang="en-US" dirty="0"/>
          </a:p>
        </p:txBody>
      </p:sp>
    </p:spTree>
    <p:extLst>
      <p:ext uri="{BB962C8B-B14F-4D97-AF65-F5344CB8AC3E}">
        <p14:creationId xmlns:p14="http://schemas.microsoft.com/office/powerpoint/2010/main" val="34461146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ekop">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nl-NL"/>
              <a:t>Klik om stijl te bewerken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9/28/2026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‹nr.›</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txBody>
          <a:bodyPr/>
          <a:lstStyle/>
          <a:p>
            <a:endParaRPr lang="nl-NL"/>
          </a:p>
        </p:txBody>
      </p:sp>
    </p:spTree>
    <p:extLst>
      <p:ext uri="{BB962C8B-B14F-4D97-AF65-F5344CB8AC3E}">
        <p14:creationId xmlns:p14="http://schemas.microsoft.com/office/powerpoint/2010/main" val="793705577"/>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nl-NL"/>
              <a:t>Klik om stijl te bewerken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‹nr.›</a:t>
            </a:fld>
            <a:endParaRPr lang="en-US" dirty="0"/>
          </a:p>
        </p:txBody>
      </p:sp>
    </p:spTree>
    <p:extLst>
      <p:ext uri="{BB962C8B-B14F-4D97-AF65-F5344CB8AC3E}">
        <p14:creationId xmlns:p14="http://schemas.microsoft.com/office/powerpoint/2010/main" val="16237870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nl-NL"/>
              <a:t>Klik om stijl te bewerken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9/28/2026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‹nr.›</a:t>
            </a:fld>
            <a:endParaRPr lang="en-US" dirty="0"/>
          </a:p>
        </p:txBody>
      </p:sp>
    </p:spTree>
    <p:extLst>
      <p:ext uri="{BB962C8B-B14F-4D97-AF65-F5344CB8AC3E}">
        <p14:creationId xmlns:p14="http://schemas.microsoft.com/office/powerpoint/2010/main" val="10289364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9/28/2026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‹nr.›</a:t>
            </a:fld>
            <a:endParaRPr lang="en-US" dirty="0"/>
          </a:p>
        </p:txBody>
      </p:sp>
    </p:spTree>
    <p:extLst>
      <p:ext uri="{BB962C8B-B14F-4D97-AF65-F5344CB8AC3E}">
        <p14:creationId xmlns:p14="http://schemas.microsoft.com/office/powerpoint/2010/main" val="8443064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9/28/2026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‹nr.›</a:t>
            </a:fld>
            <a:endParaRPr lang="en-US" dirty="0"/>
          </a:p>
        </p:txBody>
      </p:sp>
    </p:spTree>
    <p:extLst>
      <p:ext uri="{BB962C8B-B14F-4D97-AF65-F5344CB8AC3E}">
        <p14:creationId xmlns:p14="http://schemas.microsoft.com/office/powerpoint/2010/main" val="34389391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NL"/>
          </a:p>
        </p:txBody>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nl-NL"/>
              <a:t>Klik om stijl te bewerken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9/28/2026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‹nr.›</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36962367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NL"/>
          </a:p>
        </p:txBody>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nl-NL"/>
              <a:t>Klik om stijl te bewerken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9/28/2026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‹nr.›</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42530700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‹nr.›</a:t>
            </a:fld>
            <a:endParaRPr lang="en-US" dirty="0"/>
          </a:p>
        </p:txBody>
      </p:sp>
    </p:spTree>
    <p:extLst>
      <p:ext uri="{BB962C8B-B14F-4D97-AF65-F5344CB8AC3E}">
        <p14:creationId xmlns:p14="http://schemas.microsoft.com/office/powerpoint/2010/main" val="25902676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‹nr.›</a:t>
            </a:fld>
            <a:endParaRPr lang="en-US" dirty="0"/>
          </a:p>
        </p:txBody>
      </p:sp>
    </p:spTree>
    <p:extLst>
      <p:ext uri="{BB962C8B-B14F-4D97-AF65-F5344CB8AC3E}">
        <p14:creationId xmlns:p14="http://schemas.microsoft.com/office/powerpoint/2010/main" val="32413262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54224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282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image" Target="../media/image6.png"/><Relationship Id="rId2" Type="http://schemas.openxmlformats.org/officeDocument/2006/relationships/slideLayout" Target="../slideLayouts/slideLayout9.xml"/><Relationship Id="rId16"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5.xml"/><Relationship Id="rId7"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1">
            <a:extLst>
              <a:ext uri="{FF2B5EF4-FFF2-40B4-BE49-F238E27FC236}">
                <a16:creationId xmlns:a16="http://schemas.microsoft.com/office/drawing/2014/main" id="{5EB67DC8-60EC-2CE5-090E-0C3A15830CD0}"/>
              </a:ext>
            </a:extLst>
          </p:cNvPr>
          <p:cNvSpPr/>
          <p:nvPr userDrawn="1"/>
        </p:nvSpPr>
        <p:spPr>
          <a:xfrm>
            <a:off x="0" y="0"/>
            <a:ext cx="12192000" cy="1576485"/>
          </a:xfrm>
          <a:prstGeom prst="rect">
            <a:avLst/>
          </a:prstGeom>
          <a:gradFill flip="none" rotWithShape="1">
            <a:gsLst>
              <a:gs pos="0">
                <a:srgbClr val="FBB900">
                  <a:alpha val="50000"/>
                </a:srgbClr>
              </a:gs>
              <a:gs pos="100000">
                <a:schemeClr val="bg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Rechthoek 1">
            <a:extLst>
              <a:ext uri="{FF2B5EF4-FFF2-40B4-BE49-F238E27FC236}">
                <a16:creationId xmlns:a16="http://schemas.microsoft.com/office/drawing/2014/main" id="{6B4D8954-135F-14A5-C7A2-CA3BD01BAD67}"/>
              </a:ext>
            </a:extLst>
          </p:cNvPr>
          <p:cNvSpPr/>
          <p:nvPr userDrawn="1"/>
        </p:nvSpPr>
        <p:spPr>
          <a:xfrm>
            <a:off x="5970776" y="0"/>
            <a:ext cx="6221224" cy="1728885"/>
          </a:xfrm>
          <a:prstGeom prst="rect">
            <a:avLst/>
          </a:prstGeom>
          <a:gradFill flip="none" rotWithShape="1">
            <a:gsLst>
              <a:gs pos="0">
                <a:schemeClr val="bg1">
                  <a:alpha val="0"/>
                </a:schemeClr>
              </a:gs>
              <a:gs pos="55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5" name="Picture 14">
            <a:extLst>
              <a:ext uri="{FF2B5EF4-FFF2-40B4-BE49-F238E27FC236}">
                <a16:creationId xmlns:a16="http://schemas.microsoft.com/office/drawing/2014/main" id="{C10B65ED-9628-1EA7-B638-67D4D8B56F98}"/>
              </a:ext>
            </a:extLst>
          </p:cNvPr>
          <p:cNvPicPr>
            <a:picLocks noChangeAspect="1"/>
          </p:cNvPicPr>
          <p:nvPr userDrawn="1"/>
        </p:nvPicPr>
        <p:blipFill>
          <a:blip r:embed="rId9">
            <a:clrChange>
              <a:clrFrom>
                <a:srgbClr val="FFFFFF"/>
              </a:clrFrom>
              <a:clrTo>
                <a:srgbClr val="FFFFFF">
                  <a:alpha val="0"/>
                </a:srgbClr>
              </a:clrTo>
            </a:clrChange>
          </a:blip>
          <a:stretch>
            <a:fillRect/>
          </a:stretch>
        </p:blipFill>
        <p:spPr>
          <a:xfrm>
            <a:off x="9550568" y="259304"/>
            <a:ext cx="2523914" cy="893755"/>
          </a:xfrm>
          <a:prstGeom prst="rect">
            <a:avLst/>
          </a:prstGeom>
        </p:spPr>
      </p:pic>
      <p:pic>
        <p:nvPicPr>
          <p:cNvPr id="1026" name="Picture 2">
            <a:extLst>
              <a:ext uri="{FF2B5EF4-FFF2-40B4-BE49-F238E27FC236}">
                <a16:creationId xmlns:a16="http://schemas.microsoft.com/office/drawing/2014/main" id="{B0D0140B-C3C2-BC42-9B25-47D00217702D}"/>
              </a:ext>
            </a:extLst>
          </p:cNvPr>
          <p:cNvPicPr>
            <a:picLocks noChangeAspect="1" noChangeArrowheads="1"/>
          </p:cNvPicPr>
          <p:nvPr userDrawn="1"/>
        </p:nvPicPr>
        <p:blipFill rotWithShape="1">
          <a:blip r:embed="rId10" cstate="screen">
            <a:extLst>
              <a:ext uri="{28A0092B-C50C-407E-A947-70E740481C1C}">
                <a14:useLocalDpi xmlns:a14="http://schemas.microsoft.com/office/drawing/2010/main"/>
              </a:ext>
            </a:extLst>
          </a:blip>
          <a:srcRect/>
          <a:stretch/>
        </p:blipFill>
        <p:spPr bwMode="auto">
          <a:xfrm>
            <a:off x="3895" y="1438584"/>
            <a:ext cx="12188105" cy="5446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382FD01-E387-A35F-B3F7-AAD664001C19}"/>
              </a:ext>
            </a:extLst>
          </p:cNvPr>
          <p:cNvPicPr>
            <a:picLocks noChangeAspect="1" noChangeArrowheads="1"/>
          </p:cNvPicPr>
          <p:nvPr userDrawn="1"/>
        </p:nvPicPr>
        <p:blipFill rotWithShape="1">
          <a:blip r:embed="rId11" cstate="print">
            <a:extLst>
              <a:ext uri="{28A0092B-C50C-407E-A947-70E740481C1C}">
                <a14:useLocalDpi xmlns:a14="http://schemas.microsoft.com/office/drawing/2010/main" val="0"/>
              </a:ext>
            </a:extLst>
          </a:blip>
          <a:srcRect/>
          <a:stretch/>
        </p:blipFill>
        <p:spPr bwMode="auto">
          <a:xfrm>
            <a:off x="3896" y="1437005"/>
            <a:ext cx="12177756" cy="5448380"/>
          </a:xfrm>
          <a:prstGeom prst="rect">
            <a:avLst/>
          </a:prstGeom>
          <a:noFill/>
          <a:extLst>
            <a:ext uri="{909E8E84-426E-40DD-AFC4-6F175D3DCCD1}">
              <a14:hiddenFill xmlns:a14="http://schemas.microsoft.com/office/drawing/2010/main">
                <a:solidFill>
                  <a:srgbClr val="FFFFFF"/>
                </a:solidFill>
              </a14:hiddenFill>
            </a:ext>
          </a:extLst>
        </p:spPr>
      </p:pic>
      <p:sp>
        <p:nvSpPr>
          <p:cNvPr id="4" name="Rechthoek 1">
            <a:extLst>
              <a:ext uri="{FF2B5EF4-FFF2-40B4-BE49-F238E27FC236}">
                <a16:creationId xmlns:a16="http://schemas.microsoft.com/office/drawing/2014/main" id="{978C4EB4-76CD-81D0-4A92-504A5A625D0E}"/>
              </a:ext>
            </a:extLst>
          </p:cNvPr>
          <p:cNvSpPr/>
          <p:nvPr userDrawn="1"/>
        </p:nvSpPr>
        <p:spPr>
          <a:xfrm>
            <a:off x="0" y="1437005"/>
            <a:ext cx="9264352" cy="5446800"/>
          </a:xfrm>
          <a:prstGeom prst="rect">
            <a:avLst/>
          </a:prstGeom>
          <a:gradFill flip="none" rotWithShape="1">
            <a:gsLst>
              <a:gs pos="0">
                <a:schemeClr val="bg1">
                  <a:alpha val="0"/>
                </a:schemeClr>
              </a:gs>
              <a:gs pos="9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Rechthoek 1">
            <a:extLst>
              <a:ext uri="{FF2B5EF4-FFF2-40B4-BE49-F238E27FC236}">
                <a16:creationId xmlns:a16="http://schemas.microsoft.com/office/drawing/2014/main" id="{A2BABB58-6DB2-E054-D51D-8CF6111C844A}"/>
              </a:ext>
            </a:extLst>
          </p:cNvPr>
          <p:cNvSpPr/>
          <p:nvPr userDrawn="1"/>
        </p:nvSpPr>
        <p:spPr>
          <a:xfrm rot="16200000">
            <a:off x="3380510" y="-1954872"/>
            <a:ext cx="5445223" cy="12177757"/>
          </a:xfrm>
          <a:prstGeom prst="rect">
            <a:avLst/>
          </a:prstGeom>
          <a:gradFill flip="none" rotWithShape="1">
            <a:gsLst>
              <a:gs pos="0">
                <a:schemeClr val="bg1">
                  <a:alpha val="0"/>
                </a:schemeClr>
              </a:gs>
              <a:gs pos="97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Right Triangle 1">
            <a:extLst>
              <a:ext uri="{FF2B5EF4-FFF2-40B4-BE49-F238E27FC236}">
                <a16:creationId xmlns:a16="http://schemas.microsoft.com/office/drawing/2014/main" id="{9D62A15B-0988-D869-D831-D8950E335900}"/>
              </a:ext>
            </a:extLst>
          </p:cNvPr>
          <p:cNvSpPr/>
          <p:nvPr userDrawn="1"/>
        </p:nvSpPr>
        <p:spPr>
          <a:xfrm flipH="1">
            <a:off x="3904562" y="5373216"/>
            <a:ext cx="8287438" cy="1484784"/>
          </a:xfrm>
          <a:prstGeom prst="rtTriangle">
            <a:avLst/>
          </a:prstGeom>
          <a:gradFill flip="none" rotWithShape="1">
            <a:gsLst>
              <a:gs pos="49000">
                <a:schemeClr val="bg1">
                  <a:alpha val="0"/>
                </a:schemeClr>
              </a:gs>
              <a:gs pos="0">
                <a:srgbClr val="005CA9">
                  <a:alpha val="50000"/>
                </a:srgb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NL"/>
          </a:p>
        </p:txBody>
      </p:sp>
    </p:spTree>
    <p:extLst>
      <p:ext uri="{BB962C8B-B14F-4D97-AF65-F5344CB8AC3E}">
        <p14:creationId xmlns:p14="http://schemas.microsoft.com/office/powerpoint/2010/main" val="2716050342"/>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244C588-7598-1640-A306-E7D1CE54D343}"/>
              </a:ext>
            </a:extLst>
          </p:cNvPr>
          <p:cNvSpPr>
            <a:spLocks noGrp="1"/>
          </p:cNvSpPr>
          <p:nvPr>
            <p:ph type="title"/>
          </p:nvPr>
        </p:nvSpPr>
        <p:spPr>
          <a:xfrm>
            <a:off x="0" y="650505"/>
            <a:ext cx="12192000" cy="754804"/>
          </a:xfrm>
          <a:prstGeom prst="rect">
            <a:avLst/>
          </a:prstGeom>
          <a:solidFill>
            <a:schemeClr val="tx1"/>
          </a:solidFill>
        </p:spPr>
        <p:txBody>
          <a:bodyPr vert="horz" wrap="square" lIns="216000" tIns="72000" rIns="216000" bIns="72000" rtlCol="0" anchor="ctr">
            <a:spAutoFit/>
          </a:bodyPr>
          <a:lstStyle/>
          <a:p>
            <a:endParaRPr lang="nl-NL"/>
          </a:p>
        </p:txBody>
      </p:sp>
      <p:pic>
        <p:nvPicPr>
          <p:cNvPr id="3" name="Afbeelding 2">
            <a:extLst>
              <a:ext uri="{FF2B5EF4-FFF2-40B4-BE49-F238E27FC236}">
                <a16:creationId xmlns:a16="http://schemas.microsoft.com/office/drawing/2014/main" id="{9BB24CA6-9D08-2540-91D7-4108351725F6}"/>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8714350" y="5694072"/>
            <a:ext cx="3029441" cy="1044894"/>
          </a:xfrm>
          <a:prstGeom prst="rect">
            <a:avLst/>
          </a:prstGeom>
        </p:spPr>
      </p:pic>
    </p:spTree>
    <p:extLst>
      <p:ext uri="{BB962C8B-B14F-4D97-AF65-F5344CB8AC3E}">
        <p14:creationId xmlns:p14="http://schemas.microsoft.com/office/powerpoint/2010/main" val="2886484397"/>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xStyles>
    <p:title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244C588-7598-1640-A306-E7D1CE54D343}"/>
              </a:ext>
            </a:extLst>
          </p:cNvPr>
          <p:cNvSpPr>
            <a:spLocks noGrp="1"/>
          </p:cNvSpPr>
          <p:nvPr>
            <p:ph type="title"/>
          </p:nvPr>
        </p:nvSpPr>
        <p:spPr>
          <a:xfrm>
            <a:off x="838200" y="650505"/>
            <a:ext cx="10515600" cy="754804"/>
          </a:xfrm>
          <a:prstGeom prst="rect">
            <a:avLst/>
          </a:prstGeom>
          <a:noFill/>
        </p:spPr>
        <p:txBody>
          <a:bodyPr vert="horz" wrap="square" lIns="72000" tIns="72000" rIns="72000" bIns="72000" rtlCol="0" anchor="ctr">
            <a:noAutofit/>
          </a:bodyPr>
          <a:lstStyle/>
          <a:p>
            <a:r>
              <a:rPr lang="nl-NL"/>
              <a:t>H1</a:t>
            </a:r>
          </a:p>
        </p:txBody>
      </p:sp>
      <p:pic>
        <p:nvPicPr>
          <p:cNvPr id="3" name="Afbeelding 2">
            <a:extLst>
              <a:ext uri="{FF2B5EF4-FFF2-40B4-BE49-F238E27FC236}">
                <a16:creationId xmlns:a16="http://schemas.microsoft.com/office/drawing/2014/main" id="{9BB24CA6-9D08-2540-91D7-4108351725F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345397" y="5575040"/>
            <a:ext cx="3719664" cy="1282961"/>
          </a:xfrm>
          <a:prstGeom prst="rect">
            <a:avLst/>
          </a:prstGeom>
        </p:spPr>
      </p:pic>
      <p:sp>
        <p:nvSpPr>
          <p:cNvPr id="5" name="Tijdelijke aanduiding voor tekst 4">
            <a:extLst>
              <a:ext uri="{FF2B5EF4-FFF2-40B4-BE49-F238E27FC236}">
                <a16:creationId xmlns:a16="http://schemas.microsoft.com/office/drawing/2014/main" id="{5C71B5EB-C149-7383-053E-131766118FBC}"/>
              </a:ext>
            </a:extLst>
          </p:cNvPr>
          <p:cNvSpPr>
            <a:spLocks noGrp="1"/>
          </p:cNvSpPr>
          <p:nvPr>
            <p:ph type="body" idx="1"/>
          </p:nvPr>
        </p:nvSpPr>
        <p:spPr>
          <a:xfrm>
            <a:off x="838200" y="18129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72838209"/>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0"/>
        </a:spcBef>
        <a:spcAft>
          <a:spcPts val="0"/>
        </a:spcAft>
        <a:buFont typeface="Arial" panose="020B0604020202020204" pitchFamily="34" charset="0"/>
        <a:buNone/>
        <a:tabLst/>
        <a:defRPr sz="1800" b="0" kern="1200">
          <a:solidFill>
            <a:schemeClr val="tx1"/>
          </a:solidFill>
          <a:latin typeface="+mn-lt"/>
          <a:ea typeface="+mn-ea"/>
          <a:cs typeface="+mn-cs"/>
        </a:defRPr>
      </a:lvl1pPr>
      <a:lvl2pPr marL="360000" indent="-360000" algn="l" defTabSz="914400" rtl="0" eaLnBrk="1" latinLnBrk="0" hangingPunct="1">
        <a:lnSpc>
          <a:spcPct val="110000"/>
        </a:lnSpc>
        <a:spcBef>
          <a:spcPts val="500"/>
        </a:spcBef>
        <a:buFont typeface="Arial" panose="020B0604020202020204" pitchFamily="34" charset="0"/>
        <a:buChar char="•"/>
        <a:tabLst/>
        <a:defRPr sz="1800" b="0" kern="1200">
          <a:solidFill>
            <a:schemeClr val="tx1"/>
          </a:solidFill>
          <a:latin typeface="+mn-lt"/>
          <a:ea typeface="+mn-ea"/>
          <a:cs typeface="+mn-cs"/>
        </a:defRPr>
      </a:lvl2pPr>
      <a:lvl3pPr marL="360000" indent="-360000" algn="l" defTabSz="914400" rtl="0" eaLnBrk="1" latinLnBrk="0" hangingPunct="1">
        <a:lnSpc>
          <a:spcPct val="110000"/>
        </a:lnSpc>
        <a:spcBef>
          <a:spcPts val="500"/>
        </a:spcBef>
        <a:buFont typeface="+mj-lt"/>
        <a:buAutoNum type="arabicPeriod"/>
        <a:tabLst/>
        <a:defRPr sz="1800" b="0" kern="1200">
          <a:solidFill>
            <a:schemeClr val="tx1"/>
          </a:solidFill>
          <a:latin typeface="+mn-lt"/>
          <a:ea typeface="+mn-ea"/>
          <a:cs typeface="+mn-cs"/>
        </a:defRPr>
      </a:lvl3pPr>
      <a:lvl4pPr marL="4763" indent="0" algn="l" defTabSz="914400" rtl="0" eaLnBrk="1" latinLnBrk="0" hangingPunct="1">
        <a:lnSpc>
          <a:spcPct val="90000"/>
        </a:lnSpc>
        <a:spcBef>
          <a:spcPts val="2000"/>
        </a:spcBef>
        <a:buFont typeface="+mj-lt"/>
        <a:buNone/>
        <a:tabLst/>
        <a:defRPr sz="3200" b="1" kern="1200">
          <a:solidFill>
            <a:schemeClr val="accent1"/>
          </a:solidFill>
          <a:latin typeface="+mn-lt"/>
          <a:ea typeface="+mn-ea"/>
          <a:cs typeface="+mn-cs"/>
        </a:defRPr>
      </a:lvl4pPr>
      <a:lvl5pPr marL="4763" indent="0" algn="l" defTabSz="914400" rtl="0" eaLnBrk="1" latinLnBrk="0" hangingPunct="1">
        <a:lnSpc>
          <a:spcPct val="90000"/>
        </a:lnSpc>
        <a:spcBef>
          <a:spcPts val="2000"/>
        </a:spcBef>
        <a:buFont typeface="+mj-lt"/>
        <a:buNone/>
        <a:tabLst/>
        <a:defRPr sz="27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39">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nl-NL"/>
              <a:t>Klik om stijl te bewerken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9/28/2026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‹nr.›</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792981302"/>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060213"/>
      </p:ext>
    </p:extLst>
  </p:cSld>
  <p:clrMap bg1="lt1" tx1="dk1" bg2="lt2" tx2="dk2" accent1="accent1" accent2="accent2" accent3="accent3" accent4="accent4" accent5="accent5" accent6="accent6" hlink="hlink" folHlink="folHlink"/>
  <p:sldLayoutIdLst>
    <p:sldLayoutId id="2147483788"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4078413"/>
      </p:ext>
    </p:extLst>
  </p:cSld>
  <p:clrMap bg1="lt1" tx1="dk1" bg2="lt2" tx2="dk2" accent1="accent1" accent2="accent2" accent3="accent3" accent4="accent4" accent5="accent5" accent6="accent6" hlink="hlink" folHlink="folHlink"/>
  <p:sldLayoutIdLst>
    <p:sldLayoutId id="2147483791" r:id="rId1"/>
  </p:sldLayoutIdLst>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Calibri Light" panose="020F0302020204030204" pitchFamily="34" charset="0"/>
        </a:defRPr>
      </a:lvl2pPr>
      <a:lvl3pPr algn="ctr" rtl="0" eaLnBrk="0" fontAlgn="base" hangingPunct="0">
        <a:spcBef>
          <a:spcPct val="0"/>
        </a:spcBef>
        <a:spcAft>
          <a:spcPct val="0"/>
        </a:spcAft>
        <a:defRPr sz="5867">
          <a:solidFill>
            <a:schemeClr val="tx1"/>
          </a:solidFill>
          <a:latin typeface="Calibri Light" panose="020F0302020204030204" pitchFamily="34" charset="0"/>
        </a:defRPr>
      </a:lvl3pPr>
      <a:lvl4pPr algn="ctr" rtl="0" eaLnBrk="0" fontAlgn="base" hangingPunct="0">
        <a:spcBef>
          <a:spcPct val="0"/>
        </a:spcBef>
        <a:spcAft>
          <a:spcPct val="0"/>
        </a:spcAft>
        <a:defRPr sz="5867">
          <a:solidFill>
            <a:schemeClr val="tx1"/>
          </a:solidFill>
          <a:latin typeface="Calibri Light" panose="020F0302020204030204" pitchFamily="34" charset="0"/>
        </a:defRPr>
      </a:lvl4pPr>
      <a:lvl5pPr algn="ctr" rtl="0" eaLnBrk="0" fontAlgn="base" hangingPunct="0">
        <a:spcBef>
          <a:spcPct val="0"/>
        </a:spcBef>
        <a:spcAft>
          <a:spcPct val="0"/>
        </a:spcAft>
        <a:defRPr sz="5867">
          <a:solidFill>
            <a:schemeClr val="tx1"/>
          </a:solidFill>
          <a:latin typeface="Calibri Light" panose="020F0302020204030204" pitchFamily="34" charset="0"/>
        </a:defRPr>
      </a:lvl5pPr>
      <a:lvl6pPr marL="609585" algn="ctr" rtl="0" fontAlgn="base">
        <a:spcBef>
          <a:spcPct val="0"/>
        </a:spcBef>
        <a:spcAft>
          <a:spcPct val="0"/>
        </a:spcAft>
        <a:defRPr sz="5867">
          <a:solidFill>
            <a:schemeClr val="tx1"/>
          </a:solidFill>
          <a:latin typeface="Calibri Light" panose="020F0302020204030204" pitchFamily="34" charset="0"/>
        </a:defRPr>
      </a:lvl6pPr>
      <a:lvl7pPr marL="1219170" algn="ctr" rtl="0" fontAlgn="base">
        <a:spcBef>
          <a:spcPct val="0"/>
        </a:spcBef>
        <a:spcAft>
          <a:spcPct val="0"/>
        </a:spcAft>
        <a:defRPr sz="5867">
          <a:solidFill>
            <a:schemeClr val="tx1"/>
          </a:solidFill>
          <a:latin typeface="Calibri Light" panose="020F0302020204030204" pitchFamily="34" charset="0"/>
        </a:defRPr>
      </a:lvl7pPr>
      <a:lvl8pPr marL="1828754" algn="ctr" rtl="0" fontAlgn="base">
        <a:spcBef>
          <a:spcPct val="0"/>
        </a:spcBef>
        <a:spcAft>
          <a:spcPct val="0"/>
        </a:spcAft>
        <a:defRPr sz="5867">
          <a:solidFill>
            <a:schemeClr val="tx1"/>
          </a:solidFill>
          <a:latin typeface="Calibri Light" panose="020F0302020204030204" pitchFamily="34" charset="0"/>
        </a:defRPr>
      </a:lvl8pPr>
      <a:lvl9pPr marL="2438339" algn="ctr" rtl="0" fontAlgn="base">
        <a:spcBef>
          <a:spcPct val="0"/>
        </a:spcBef>
        <a:spcAft>
          <a:spcPct val="0"/>
        </a:spcAft>
        <a:defRPr sz="5867">
          <a:solidFill>
            <a:schemeClr val="tx1"/>
          </a:solidFill>
          <a:latin typeface="Calibri Light" panose="020F030202020403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chemeClr val="tx1"/>
          </a:solidFill>
          <a:latin typeface="+mn-lt"/>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chemeClr val="tx1"/>
          </a:solidFill>
          <a:latin typeface="+mn-lt"/>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2.jpg"/><Relationship Id="rId4" Type="http://schemas.openxmlformats.org/officeDocument/2006/relationships/image" Target="../media/image1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sv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svg"/><Relationship Id="rId7"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sv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sv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8.jpeg"/><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sv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svg"/><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sv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sv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hyperlink" Target="https://www.vrijwilligerscentraleheezeleende.nl/nieuws/vrijwilligers-dorpswinkel-de-spar" TargetMode="Externa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40.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40.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7" Type="http://schemas.microsoft.com/office/2007/relationships/hdphoto" Target="../media/hdphoto1.wdp"/><Relationship Id="rId2" Type="http://schemas.openxmlformats.org/officeDocument/2006/relationships/notesSlide" Target="../notesSlides/notesSlide22.xml"/><Relationship Id="rId1" Type="http://schemas.openxmlformats.org/officeDocument/2006/relationships/slideLayout" Target="../slideLayouts/slideLayout26.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3" Type="http://schemas.openxmlformats.org/officeDocument/2006/relationships/hyperlink" Target="https://nieuws.brabant.nl/x/plugin/?pName=subscribe&amp;MIDRID=S7a1MAIAA47&amp;pLang=nl&amp;Z=531609745" TargetMode="External"/><Relationship Id="rId2" Type="http://schemas.openxmlformats.org/officeDocument/2006/relationships/hyperlink" Target="https://ggagroenblauw.nl/gebieden/strabrechtse-heide/" TargetMode="External"/><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1.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4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5.jpeg"/><Relationship Id="rId7"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4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41.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4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5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45.jpeg"/><Relationship Id="rId7"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4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1.xml"/><Relationship Id="rId1" Type="http://schemas.openxmlformats.org/officeDocument/2006/relationships/slideLayout" Target="../slideLayouts/slideLayout41.xml"/><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41.xml"/><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1526444" y="0"/>
            <a:ext cx="2360712" cy="289016"/>
          </a:xfrm>
          <a:prstGeom prst="rect">
            <a:avLst/>
          </a:prstGeom>
          <a:solidFill>
            <a:srgbClr val="FAD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8E1B74E3-3F57-BF27-B44A-F903D57371D3}"/>
              </a:ext>
            </a:extLst>
          </p:cNvPr>
          <p:cNvSpPr/>
          <p:nvPr/>
        </p:nvSpPr>
        <p:spPr>
          <a:xfrm rot="16200000">
            <a:off x="5271120" y="-4128120"/>
            <a:ext cx="1268760" cy="9525000"/>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26A7E925-5CF8-5038-496A-2036F019FF7A}"/>
              </a:ext>
            </a:extLst>
          </p:cNvPr>
          <p:cNvSpPr/>
          <p:nvPr/>
        </p:nvSpPr>
        <p:spPr>
          <a:xfrm>
            <a:off x="3287690" y="1252398"/>
            <a:ext cx="7761310" cy="5605603"/>
          </a:xfrm>
          <a:prstGeom prst="rect">
            <a:avLst/>
          </a:prstGeom>
          <a:solidFill>
            <a:srgbClr val="FFFA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4" name="Afbeelding 23" descr="Afbeelding met Kleurrijkheid, schermopname, Kastanjebruin, kunst&#10;&#10;Door AI gegenereerde inhoud is mogelijk onjuist.">
            <a:extLst>
              <a:ext uri="{FF2B5EF4-FFF2-40B4-BE49-F238E27FC236}">
                <a16:creationId xmlns:a16="http://schemas.microsoft.com/office/drawing/2014/main" id="{60A2BC03-8562-0018-8780-2E4BFB862CA1}"/>
              </a:ext>
            </a:extLst>
          </p:cNvPr>
          <p:cNvPicPr>
            <a:picLocks noChangeAspect="1"/>
          </p:cNvPicPr>
          <p:nvPr/>
        </p:nvPicPr>
        <p:blipFill>
          <a:blip r:embed="rId3">
            <a:extLst>
              <a:ext uri="{28A0092B-C50C-407E-A947-70E740481C1C}">
                <a14:useLocalDpi xmlns:a14="http://schemas.microsoft.com/office/drawing/2010/main" val="0"/>
              </a:ext>
            </a:extLst>
          </a:blip>
          <a:srcRect b="45642"/>
          <a:stretch>
            <a:fillRect/>
          </a:stretch>
        </p:blipFill>
        <p:spPr>
          <a:xfrm>
            <a:off x="-2444" y="1"/>
            <a:ext cx="12194444" cy="1268761"/>
          </a:xfrm>
          <a:prstGeom prst="rect">
            <a:avLst/>
          </a:prstGeom>
        </p:spPr>
      </p:pic>
      <p:sp>
        <p:nvSpPr>
          <p:cNvPr id="25" name="Tekstvak 24">
            <a:extLst>
              <a:ext uri="{FF2B5EF4-FFF2-40B4-BE49-F238E27FC236}">
                <a16:creationId xmlns:a16="http://schemas.microsoft.com/office/drawing/2014/main" id="{17FD5368-19BC-191C-6481-6DC75035D9B1}"/>
              </a:ext>
            </a:extLst>
          </p:cNvPr>
          <p:cNvSpPr txBox="1"/>
          <p:nvPr/>
        </p:nvSpPr>
        <p:spPr>
          <a:xfrm>
            <a:off x="3369882" y="351018"/>
            <a:ext cx="5606086" cy="584775"/>
          </a:xfrm>
          <a:prstGeom prst="rect">
            <a:avLst/>
          </a:prstGeom>
          <a:noFill/>
        </p:spPr>
        <p:txBody>
          <a:bodyPr wrap="none" rtlCol="0">
            <a:spAutoFit/>
          </a:bodyPr>
          <a:lstStyle/>
          <a:p>
            <a:pPr algn="ctr"/>
            <a:r>
              <a:rPr lang="nl-NL" sz="3200" dirty="0">
                <a:solidFill>
                  <a:schemeClr val="bg1"/>
                </a:solidFill>
                <a:latin typeface="Calibri" panose="020F0502020204030204" pitchFamily="34" charset="0"/>
                <a:ea typeface="Calibri" panose="020F0502020204030204" pitchFamily="34" charset="0"/>
                <a:cs typeface="Calibri" panose="020F0502020204030204" pitchFamily="34" charset="0"/>
              </a:rPr>
              <a:t>Dorpsavond Sterksel 23-09-2026</a:t>
            </a:r>
          </a:p>
        </p:txBody>
      </p:sp>
      <p:grpSp>
        <p:nvGrpSpPr>
          <p:cNvPr id="35" name="Groep 34">
            <a:extLst>
              <a:ext uri="{FF2B5EF4-FFF2-40B4-BE49-F238E27FC236}">
                <a16:creationId xmlns:a16="http://schemas.microsoft.com/office/drawing/2014/main" id="{FBF697DA-2AAD-B990-9EB0-5E407CA2A68E}"/>
              </a:ext>
            </a:extLst>
          </p:cNvPr>
          <p:cNvGrpSpPr/>
          <p:nvPr/>
        </p:nvGrpSpPr>
        <p:grpSpPr>
          <a:xfrm>
            <a:off x="3608787" y="1844825"/>
            <a:ext cx="7201124" cy="4911351"/>
            <a:chOff x="2432396" y="1541413"/>
            <a:chExt cx="7201124" cy="5064567"/>
          </a:xfrm>
        </p:grpSpPr>
        <p:sp>
          <p:nvSpPr>
            <p:cNvPr id="21" name="Tijdelijke aanduiding voor inhoud 2">
              <a:extLst>
                <a:ext uri="{FF2B5EF4-FFF2-40B4-BE49-F238E27FC236}">
                  <a16:creationId xmlns:a16="http://schemas.microsoft.com/office/drawing/2014/main" id="{4253DE6F-E46A-E811-8CB8-DAF8C08E1CD2}"/>
                </a:ext>
              </a:extLst>
            </p:cNvPr>
            <p:cNvSpPr txBox="1">
              <a:spLocks/>
            </p:cNvSpPr>
            <p:nvPr/>
          </p:nvSpPr>
          <p:spPr>
            <a:xfrm>
              <a:off x="2432396" y="4851841"/>
              <a:ext cx="7200799" cy="1754139"/>
            </a:xfrm>
            <a:prstGeom prst="rect">
              <a:avLst/>
            </a:prstGeom>
            <a:solidFill>
              <a:srgbClr val="FFCCCC"/>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7358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7358C"/>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7358C"/>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7358C"/>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7358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charset="0"/>
                <a:buNone/>
              </a:pPr>
              <a:r>
                <a:rPr lang="nl-NL" sz="1400" b="1" dirty="0"/>
                <a:t>Wat vragen we van u?</a:t>
              </a:r>
            </a:p>
            <a:p>
              <a:pPr>
                <a:spcBef>
                  <a:spcPts val="600"/>
                </a:spcBef>
                <a:buNone/>
              </a:pPr>
              <a:r>
                <a:rPr lang="nl-NL" sz="1100" dirty="0"/>
                <a:t>Ondersteuning bij ons streven naar behoud en zo nodig uitbreiden van voorzieningen als:</a:t>
              </a:r>
            </a:p>
            <a:p>
              <a:pPr>
                <a:spcBef>
                  <a:spcPts val="0"/>
                </a:spcBef>
                <a:buFontTx/>
                <a:buChar char="•"/>
              </a:pPr>
              <a:r>
                <a:rPr lang="nl-NL" sz="1100" dirty="0"/>
                <a:t>Openbaar vervoer op maat, optimale aansluiting op landelijke netwerk, ook buiten kantooruren</a:t>
              </a:r>
            </a:p>
            <a:p>
              <a:pPr>
                <a:spcBef>
                  <a:spcPts val="0"/>
                </a:spcBef>
                <a:buFontTx/>
                <a:buChar char="•"/>
              </a:pPr>
              <a:r>
                <a:rPr lang="nl-NL" sz="1100" strike="sngStrike" dirty="0">
                  <a:effectLst>
                    <a:outerShdw blurRad="38100" dist="38100" dir="2700000" algn="tl">
                      <a:srgbClr val="000000">
                        <a:alpha val="43137"/>
                      </a:srgbClr>
                    </a:outerShdw>
                  </a:effectLst>
                </a:rPr>
                <a:t>Glasvezel in het buitengebied</a:t>
              </a:r>
            </a:p>
            <a:p>
              <a:pPr>
                <a:spcBef>
                  <a:spcPts val="0"/>
                </a:spcBef>
                <a:buFontTx/>
                <a:buChar char="•"/>
              </a:pPr>
              <a:r>
                <a:rPr lang="nl-NL" sz="1100" strike="sngStrike" dirty="0">
                  <a:effectLst>
                    <a:outerShdw blurRad="38100" dist="38100" dir="2700000" algn="tl">
                      <a:srgbClr val="000000">
                        <a:alpha val="43137"/>
                      </a:srgbClr>
                    </a:outerShdw>
                  </a:effectLst>
                </a:rPr>
                <a:t>Pinautomaat</a:t>
              </a:r>
            </a:p>
            <a:p>
              <a:pPr>
                <a:spcBef>
                  <a:spcPts val="0"/>
                </a:spcBef>
                <a:buFontTx/>
                <a:buChar char="•"/>
              </a:pPr>
              <a:r>
                <a:rPr lang="nl-NL" sz="1100" strike="sngStrike" dirty="0">
                  <a:effectLst>
                    <a:outerShdw blurRad="38100" dist="38100" dir="2700000" algn="tl">
                      <a:srgbClr val="000000">
                        <a:alpha val="43137"/>
                      </a:srgbClr>
                    </a:outerShdw>
                  </a:effectLst>
                </a:rPr>
                <a:t>Realiseren</a:t>
              </a:r>
              <a:r>
                <a:rPr lang="nl-NL" sz="1100" dirty="0"/>
                <a:t> van een bibliotheekpunt Sterksel in dorpshuis Valentijn: een gastvrij informatiepunt met eventueel hulp bij overheidszaken, een leestafel,  laagdrempelige inloop, koffie en thee.</a:t>
              </a:r>
            </a:p>
            <a:p>
              <a:pPr>
                <a:spcBef>
                  <a:spcPts val="0"/>
                </a:spcBef>
                <a:buFontTx/>
                <a:buChar char="•"/>
              </a:pPr>
              <a:r>
                <a:rPr lang="nl-NL" sz="1100" dirty="0"/>
                <a:t>Ontmoetingspunten buiten, zoals bv. bankjes, moestuin, speeltuin, e.d.</a:t>
              </a:r>
            </a:p>
          </p:txBody>
        </p:sp>
        <p:sp>
          <p:nvSpPr>
            <p:cNvPr id="22" name="Tekstvak 21">
              <a:extLst>
                <a:ext uri="{FF2B5EF4-FFF2-40B4-BE49-F238E27FC236}">
                  <a16:creationId xmlns:a16="http://schemas.microsoft.com/office/drawing/2014/main" id="{42C4D2DF-CB02-DDE5-3D02-C4B02CC3BB12}"/>
                </a:ext>
              </a:extLst>
            </p:cNvPr>
            <p:cNvSpPr txBox="1"/>
            <p:nvPr/>
          </p:nvSpPr>
          <p:spPr>
            <a:xfrm>
              <a:off x="8149934" y="5406232"/>
              <a:ext cx="1011251" cy="285640"/>
            </a:xfrm>
            <a:prstGeom prst="rect">
              <a:avLst/>
            </a:prstGeom>
            <a:noFill/>
          </p:spPr>
          <p:txBody>
            <a:bodyPr wrap="square" rtlCol="0">
              <a:spAutoFit/>
            </a:bodyPr>
            <a:lstStyle/>
            <a:p>
              <a:r>
                <a:rPr lang="nl-NL" sz="1200" dirty="0">
                  <a:solidFill>
                    <a:srgbClr val="FF0000"/>
                  </a:solidFill>
                  <a:latin typeface="Calibri" pitchFamily="34" charset="0"/>
                </a:rPr>
                <a:t>thuis wonen</a:t>
              </a:r>
              <a:endParaRPr lang="nl-NL" sz="1200" dirty="0"/>
            </a:p>
          </p:txBody>
        </p:sp>
        <p:sp>
          <p:nvSpPr>
            <p:cNvPr id="23" name="Tekstvak 22">
              <a:extLst>
                <a:ext uri="{FF2B5EF4-FFF2-40B4-BE49-F238E27FC236}">
                  <a16:creationId xmlns:a16="http://schemas.microsoft.com/office/drawing/2014/main" id="{B894C4BF-2816-5B65-F54E-CB0C99381358}"/>
                </a:ext>
              </a:extLst>
            </p:cNvPr>
            <p:cNvSpPr txBox="1"/>
            <p:nvPr/>
          </p:nvSpPr>
          <p:spPr>
            <a:xfrm>
              <a:off x="6836666" y="5406232"/>
              <a:ext cx="1288096" cy="285640"/>
            </a:xfrm>
            <a:prstGeom prst="rect">
              <a:avLst/>
            </a:prstGeom>
            <a:noFill/>
          </p:spPr>
          <p:txBody>
            <a:bodyPr wrap="square" rtlCol="0">
              <a:spAutoFit/>
            </a:bodyPr>
            <a:lstStyle/>
            <a:p>
              <a:r>
                <a:rPr lang="nl-NL" sz="1200" dirty="0">
                  <a:solidFill>
                    <a:srgbClr val="FF0000"/>
                  </a:solidFill>
                  <a:latin typeface="Calibri" pitchFamily="34" charset="0"/>
                </a:rPr>
                <a:t>wonen jongeren</a:t>
              </a:r>
              <a:endParaRPr lang="nl-NL" sz="1200" dirty="0"/>
            </a:p>
          </p:txBody>
        </p:sp>
        <p:grpSp>
          <p:nvGrpSpPr>
            <p:cNvPr id="26" name="Groep 25">
              <a:extLst>
                <a:ext uri="{FF2B5EF4-FFF2-40B4-BE49-F238E27FC236}">
                  <a16:creationId xmlns:a16="http://schemas.microsoft.com/office/drawing/2014/main" id="{17AA5023-1F19-08E3-349F-4D6FB6F8F57A}"/>
                </a:ext>
              </a:extLst>
            </p:cNvPr>
            <p:cNvGrpSpPr/>
            <p:nvPr/>
          </p:nvGrpSpPr>
          <p:grpSpPr>
            <a:xfrm>
              <a:off x="2432720" y="1541413"/>
              <a:ext cx="7200800" cy="3145089"/>
              <a:chOff x="690951" y="1205678"/>
              <a:chExt cx="8640763" cy="3484954"/>
            </a:xfrm>
          </p:grpSpPr>
          <p:sp>
            <p:nvSpPr>
              <p:cNvPr id="27" name="Tekstvak 4">
                <a:extLst>
                  <a:ext uri="{FF2B5EF4-FFF2-40B4-BE49-F238E27FC236}">
                    <a16:creationId xmlns:a16="http://schemas.microsoft.com/office/drawing/2014/main" id="{C23301A9-2B22-DDBB-3C9B-4A17C236A61C}"/>
                  </a:ext>
                </a:extLst>
              </p:cNvPr>
              <p:cNvSpPr txBox="1">
                <a:spLocks noChangeArrowheads="1"/>
              </p:cNvSpPr>
              <p:nvPr/>
            </p:nvSpPr>
            <p:spPr bwMode="auto">
              <a:xfrm>
                <a:off x="690951" y="1205678"/>
                <a:ext cx="8640763" cy="1318780"/>
              </a:xfrm>
              <a:prstGeom prst="rect">
                <a:avLst/>
              </a:prstGeom>
              <a:solidFill>
                <a:srgbClr val="FFFFCC"/>
              </a:solidFill>
              <a:ln w="9525">
                <a:noFill/>
                <a:miter lim="800000"/>
                <a:headEnd/>
                <a:tailEnd/>
              </a:ln>
            </p:spPr>
            <p:txBody>
              <a:bodyPr>
                <a:spAutoFit/>
              </a:bodyPr>
              <a:lstStyle/>
              <a:p>
                <a:r>
                  <a:rPr lang="nl-NL" sz="1400" b="1" dirty="0">
                    <a:latin typeface="Calibri" pitchFamily="34" charset="0"/>
                  </a:rPr>
                  <a:t>Probleem</a:t>
                </a:r>
              </a:p>
              <a:p>
                <a:r>
                  <a:rPr lang="nl-NL" sz="1100" dirty="0">
                    <a:latin typeface="Calibri" pitchFamily="34" charset="0"/>
                  </a:rPr>
                  <a:t>Veel dingen zijn en gaan al heel goed in </a:t>
                </a:r>
                <a:r>
                  <a:rPr lang="nl-NL" sz="1100" dirty="0" err="1">
                    <a:latin typeface="Calibri" pitchFamily="34" charset="0"/>
                  </a:rPr>
                  <a:t>Sterksel</a:t>
                </a:r>
                <a:r>
                  <a:rPr lang="nl-NL" sz="1100" dirty="0">
                    <a:latin typeface="Calibri" pitchFamily="34" charset="0"/>
                  </a:rPr>
                  <a:t>: het is een prettig, divers dorp, er is een goed functionerend sociaal netwerk op vrijwillige basis, er is een redelijk niveau van voorzieningen. Wij willen </a:t>
                </a:r>
                <a:r>
                  <a:rPr lang="nl-NL" sz="1100" b="1" i="1" dirty="0">
                    <a:latin typeface="Calibri" pitchFamily="34" charset="0"/>
                  </a:rPr>
                  <a:t>voorbereid zijn op de toekomst</a:t>
                </a:r>
                <a:r>
                  <a:rPr lang="nl-NL" sz="1100" dirty="0">
                    <a:latin typeface="Calibri" pitchFamily="34" charset="0"/>
                  </a:rPr>
                  <a:t>, waarin we naar verwachting te maken krijgen met verdere </a:t>
                </a:r>
                <a:r>
                  <a:rPr lang="nl-NL" sz="1100" i="1" strike="sngStrike" dirty="0">
                    <a:solidFill>
                      <a:srgbClr val="FF0000"/>
                    </a:solidFill>
                    <a:effectLst>
                      <a:outerShdw blurRad="38100" dist="38100" dir="2700000" algn="tl">
                        <a:srgbClr val="000000">
                          <a:alpha val="43137"/>
                        </a:srgbClr>
                      </a:outerShdw>
                    </a:effectLst>
                    <a:latin typeface="Calibri" pitchFamily="34" charset="0"/>
                  </a:rPr>
                  <a:t>ontwikkeling</a:t>
                </a:r>
                <a:r>
                  <a:rPr lang="nl-NL" sz="1100" dirty="0">
                    <a:solidFill>
                      <a:srgbClr val="FF0000"/>
                    </a:solidFill>
                    <a:effectLst>
                      <a:outerShdw blurRad="38100" dist="38100" dir="2700000" algn="tl">
                        <a:srgbClr val="000000">
                          <a:alpha val="43137"/>
                        </a:srgbClr>
                      </a:outerShdw>
                    </a:effectLst>
                    <a:latin typeface="Calibri" pitchFamily="34" charset="0"/>
                  </a:rPr>
                  <a:t> </a:t>
                </a:r>
                <a:r>
                  <a:rPr lang="nl-NL" sz="1100" dirty="0">
                    <a:solidFill>
                      <a:srgbClr val="FF0000"/>
                    </a:solidFill>
                    <a:latin typeface="Calibri" pitchFamily="34" charset="0"/>
                  </a:rPr>
                  <a:t>integratie </a:t>
                </a:r>
                <a:r>
                  <a:rPr lang="nl-NL" sz="1100" dirty="0">
                    <a:latin typeface="Calibri" pitchFamily="34" charset="0"/>
                  </a:rPr>
                  <a:t>van de nieuwe wijk Kloostervelden, met een toenemend aantal mensen met dementie, men zal langer zelfstandig thuis zal wonen en er waarschijnlijk een groter beroep zal worden gedaan op zelfredzaamheid en betrokkenheid met elkaar.</a:t>
                </a:r>
                <a:endParaRPr lang="nl-NL" sz="1400" dirty="0"/>
              </a:p>
            </p:txBody>
          </p:sp>
          <p:sp>
            <p:nvSpPr>
              <p:cNvPr id="28" name="Tekstvak 5">
                <a:extLst>
                  <a:ext uri="{FF2B5EF4-FFF2-40B4-BE49-F238E27FC236}">
                    <a16:creationId xmlns:a16="http://schemas.microsoft.com/office/drawing/2014/main" id="{2EEDE92C-778A-7584-AB6F-74D290150096}"/>
                  </a:ext>
                </a:extLst>
              </p:cNvPr>
              <p:cNvSpPr txBox="1">
                <a:spLocks noChangeArrowheads="1"/>
              </p:cNvSpPr>
              <p:nvPr/>
            </p:nvSpPr>
            <p:spPr bwMode="auto">
              <a:xfrm>
                <a:off x="690951" y="2749315"/>
                <a:ext cx="8640763" cy="1941317"/>
              </a:xfrm>
              <a:prstGeom prst="rect">
                <a:avLst/>
              </a:prstGeom>
              <a:solidFill>
                <a:srgbClr val="CCFFFF"/>
              </a:solidFill>
              <a:ln w="9525">
                <a:noFill/>
                <a:miter lim="800000"/>
                <a:headEnd/>
                <a:tailEnd/>
              </a:ln>
            </p:spPr>
            <p:txBody>
              <a:bodyPr>
                <a:spAutoFit/>
              </a:bodyPr>
              <a:lstStyle/>
              <a:p>
                <a:r>
                  <a:rPr lang="nl-NL" sz="1400" b="1" dirty="0">
                    <a:latin typeface="Calibri" pitchFamily="34" charset="0"/>
                  </a:rPr>
                  <a:t>Waar willen we naar toe?</a:t>
                </a:r>
              </a:p>
              <a:p>
                <a:pPr>
                  <a:lnSpc>
                    <a:spcPts val="1800"/>
                  </a:lnSpc>
                </a:pPr>
                <a:r>
                  <a:rPr lang="nl-NL" sz="1100" dirty="0">
                    <a:latin typeface="Calibri" pitchFamily="34" charset="0"/>
                  </a:rPr>
                  <a:t>Een groen, rustig en toch levendig dorp waar nieuwe bewoners welkom zijn en zich snel thuis kunnen voelen, aantrekkelijk voor alle leeftijdscategorieën, in een gezonde leefomgeving, met comfortabele, leeftijdsbestendige woningen naar behoefte, mogelijkheden voor kort verblijf, dagbesteding. Daarvoor willen we  </a:t>
                </a:r>
                <a:r>
                  <a:rPr lang="nl-NL" sz="1100" b="1" i="1" dirty="0">
                    <a:latin typeface="Calibri" pitchFamily="34" charset="0"/>
                  </a:rPr>
                  <a:t>voorzieningen op praktisch, sportief en cultureel gebied behouden en waar nodig uitbreiden en optimaliseren</a:t>
                </a:r>
                <a:r>
                  <a:rPr lang="nl-NL" sz="1100" dirty="0">
                    <a:latin typeface="Calibri" pitchFamily="34" charset="0"/>
                  </a:rPr>
                  <a:t>. Denk hier bv. aan: dorpswinkel, pinautomaat, basisschool, dorpshuis, sportverenigingen, horeca. We </a:t>
                </a:r>
                <a:r>
                  <a:rPr lang="nl-NL" sz="1100" b="1" i="1" dirty="0">
                    <a:latin typeface="Calibri" pitchFamily="34" charset="0"/>
                  </a:rPr>
                  <a:t>willen integratie met de nieuwe wijk Kloostervelden</a:t>
                </a:r>
                <a:r>
                  <a:rPr lang="nl-NL" sz="1100" dirty="0">
                    <a:latin typeface="Calibri" pitchFamily="34" charset="0"/>
                  </a:rPr>
                  <a:t> in beide richtingen</a:t>
                </a:r>
                <a:r>
                  <a:rPr lang="nl-NL" sz="1800" dirty="0"/>
                  <a:t> </a:t>
                </a:r>
                <a:r>
                  <a:rPr lang="nl-NL" sz="1100" dirty="0">
                    <a:latin typeface="Calibri" pitchFamily="34" charset="0"/>
                  </a:rPr>
                  <a:t>en zowel binnen en buiten gelegenheid bieden en om elkaar te ontmoeten.</a:t>
                </a:r>
              </a:p>
            </p:txBody>
          </p:sp>
          <p:sp>
            <p:nvSpPr>
              <p:cNvPr id="29" name="Tekstvak 28">
                <a:extLst>
                  <a:ext uri="{FF2B5EF4-FFF2-40B4-BE49-F238E27FC236}">
                    <a16:creationId xmlns:a16="http://schemas.microsoft.com/office/drawing/2014/main" id="{ABFA550E-C489-CE3A-5953-5D3C68070D79}"/>
                  </a:ext>
                </a:extLst>
              </p:cNvPr>
              <p:cNvSpPr txBox="1"/>
              <p:nvPr/>
            </p:nvSpPr>
            <p:spPr>
              <a:xfrm>
                <a:off x="2432720" y="3679913"/>
                <a:ext cx="1948951" cy="298923"/>
              </a:xfrm>
              <a:prstGeom prst="rect">
                <a:avLst/>
              </a:prstGeom>
              <a:noFill/>
            </p:spPr>
            <p:txBody>
              <a:bodyPr wrap="none" rtlCol="0">
                <a:spAutoFit/>
              </a:bodyPr>
              <a:lstStyle/>
              <a:p>
                <a:r>
                  <a:rPr lang="nl-NL" sz="1100" dirty="0">
                    <a:solidFill>
                      <a:srgbClr val="FF0000"/>
                    </a:solidFill>
                    <a:latin typeface="Calibri" pitchFamily="34" charset="0"/>
                  </a:rPr>
                  <a:t>Integratie kloostervelden</a:t>
                </a:r>
                <a:endParaRPr lang="nl-NL" sz="1100" dirty="0"/>
              </a:p>
            </p:txBody>
          </p:sp>
          <p:sp>
            <p:nvSpPr>
              <p:cNvPr id="30" name="Tekstvak 29">
                <a:extLst>
                  <a:ext uri="{FF2B5EF4-FFF2-40B4-BE49-F238E27FC236}">
                    <a16:creationId xmlns:a16="http://schemas.microsoft.com/office/drawing/2014/main" id="{95800B15-64D6-D177-C478-DD0C99951D73}"/>
                  </a:ext>
                </a:extLst>
              </p:cNvPr>
              <p:cNvSpPr txBox="1"/>
              <p:nvPr/>
            </p:nvSpPr>
            <p:spPr>
              <a:xfrm>
                <a:off x="5003865" y="3347518"/>
                <a:ext cx="1025873" cy="316507"/>
              </a:xfrm>
              <a:prstGeom prst="rect">
                <a:avLst/>
              </a:prstGeom>
              <a:noFill/>
            </p:spPr>
            <p:txBody>
              <a:bodyPr wrap="none" rtlCol="0">
                <a:spAutoFit/>
              </a:bodyPr>
              <a:lstStyle/>
              <a:p>
                <a:r>
                  <a:rPr lang="nl-NL" sz="1200" dirty="0">
                    <a:solidFill>
                      <a:srgbClr val="FF0000"/>
                    </a:solidFill>
                    <a:latin typeface="Calibri" pitchFamily="34" charset="0"/>
                  </a:rPr>
                  <a:t>dementie?</a:t>
                </a:r>
                <a:endParaRPr lang="nl-NL" sz="1200" dirty="0"/>
              </a:p>
            </p:txBody>
          </p:sp>
          <p:sp>
            <p:nvSpPr>
              <p:cNvPr id="31" name="Tekstvak 30">
                <a:extLst>
                  <a:ext uri="{FF2B5EF4-FFF2-40B4-BE49-F238E27FC236}">
                    <a16:creationId xmlns:a16="http://schemas.microsoft.com/office/drawing/2014/main" id="{1A3DAE31-4F65-B6E1-3CBB-7B2993801A48}"/>
                  </a:ext>
                </a:extLst>
              </p:cNvPr>
              <p:cNvSpPr txBox="1"/>
              <p:nvPr/>
            </p:nvSpPr>
            <p:spPr>
              <a:xfrm>
                <a:off x="6897216" y="4309730"/>
                <a:ext cx="1594400" cy="316507"/>
              </a:xfrm>
              <a:prstGeom prst="rect">
                <a:avLst/>
              </a:prstGeom>
              <a:noFill/>
            </p:spPr>
            <p:txBody>
              <a:bodyPr wrap="none" rtlCol="0">
                <a:spAutoFit/>
              </a:bodyPr>
              <a:lstStyle/>
              <a:p>
                <a:r>
                  <a:rPr lang="nl-NL" sz="1200" dirty="0">
                    <a:solidFill>
                      <a:srgbClr val="FF0000"/>
                    </a:solidFill>
                    <a:latin typeface="Calibri" pitchFamily="34" charset="0"/>
                  </a:rPr>
                  <a:t>Zelfredzaamheid? </a:t>
                </a:r>
                <a:endParaRPr lang="nl-NL" sz="1200" dirty="0"/>
              </a:p>
            </p:txBody>
          </p:sp>
          <p:sp>
            <p:nvSpPr>
              <p:cNvPr id="32" name="Linkeraccolade 31">
                <a:extLst>
                  <a:ext uri="{FF2B5EF4-FFF2-40B4-BE49-F238E27FC236}">
                    <a16:creationId xmlns:a16="http://schemas.microsoft.com/office/drawing/2014/main" id="{4EC63961-46B2-78D9-0497-14BD50A6DDDB}"/>
                  </a:ext>
                </a:extLst>
              </p:cNvPr>
              <p:cNvSpPr/>
              <p:nvPr/>
            </p:nvSpPr>
            <p:spPr>
              <a:xfrm rot="5400000">
                <a:off x="3198815" y="1419676"/>
                <a:ext cx="127839" cy="4972397"/>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sz="1800"/>
              </a:p>
            </p:txBody>
          </p:sp>
        </p:grpSp>
        <p:sp>
          <p:nvSpPr>
            <p:cNvPr id="33" name="Tekstvak 32">
              <a:extLst>
                <a:ext uri="{FF2B5EF4-FFF2-40B4-BE49-F238E27FC236}">
                  <a16:creationId xmlns:a16="http://schemas.microsoft.com/office/drawing/2014/main" id="{6E2DE598-05AC-B7BA-C577-46A697E5F8B8}"/>
                </a:ext>
              </a:extLst>
            </p:cNvPr>
            <p:cNvSpPr txBox="1"/>
            <p:nvPr/>
          </p:nvSpPr>
          <p:spPr>
            <a:xfrm>
              <a:off x="5632745" y="5406232"/>
              <a:ext cx="1074304" cy="285640"/>
            </a:xfrm>
            <a:prstGeom prst="rect">
              <a:avLst/>
            </a:prstGeom>
            <a:noFill/>
          </p:spPr>
          <p:txBody>
            <a:bodyPr wrap="square" rtlCol="0">
              <a:spAutoFit/>
            </a:bodyPr>
            <a:lstStyle/>
            <a:p>
              <a:r>
                <a:rPr lang="nl-NL" sz="1200" dirty="0">
                  <a:solidFill>
                    <a:srgbClr val="FF0000"/>
                  </a:solidFill>
                  <a:latin typeface="Calibri" pitchFamily="34" charset="0"/>
                </a:rPr>
                <a:t>Plan v wijnen</a:t>
              </a:r>
              <a:endParaRPr lang="nl-NL" sz="1200" dirty="0"/>
            </a:p>
          </p:txBody>
        </p:sp>
        <p:sp>
          <p:nvSpPr>
            <p:cNvPr id="34" name="Tekstvak 33">
              <a:extLst>
                <a:ext uri="{FF2B5EF4-FFF2-40B4-BE49-F238E27FC236}">
                  <a16:creationId xmlns:a16="http://schemas.microsoft.com/office/drawing/2014/main" id="{ADB7D26F-32D9-F275-E98E-A0E9D57A5603}"/>
                </a:ext>
              </a:extLst>
            </p:cNvPr>
            <p:cNvSpPr txBox="1"/>
            <p:nvPr/>
          </p:nvSpPr>
          <p:spPr>
            <a:xfrm>
              <a:off x="7027493" y="6055949"/>
              <a:ext cx="1067143" cy="285640"/>
            </a:xfrm>
            <a:prstGeom prst="rect">
              <a:avLst/>
            </a:prstGeom>
            <a:noFill/>
          </p:spPr>
          <p:txBody>
            <a:bodyPr wrap="square" rtlCol="0">
              <a:spAutoFit/>
            </a:bodyPr>
            <a:lstStyle/>
            <a:p>
              <a:r>
                <a:rPr lang="nl-NL" sz="1200" dirty="0">
                  <a:solidFill>
                    <a:srgbClr val="FF0000"/>
                  </a:solidFill>
                  <a:latin typeface="Calibri" pitchFamily="34" charset="0"/>
                  <a:sym typeface="Wingdings" panose="05000000000000000000" pitchFamily="2" charset="2"/>
                </a:rPr>
                <a:t> </a:t>
              </a:r>
              <a:r>
                <a:rPr lang="nl-NL" sz="1200" dirty="0">
                  <a:solidFill>
                    <a:srgbClr val="FF0000"/>
                  </a:solidFill>
                  <a:latin typeface="Calibri" pitchFamily="34" charset="0"/>
                </a:rPr>
                <a:t>Concreet?</a:t>
              </a:r>
              <a:endParaRPr lang="nl-NL" sz="1200" dirty="0"/>
            </a:p>
          </p:txBody>
        </p:sp>
      </p:grpSp>
      <p:sp>
        <p:nvSpPr>
          <p:cNvPr id="36" name="Tekstvak 35">
            <a:extLst>
              <a:ext uri="{FF2B5EF4-FFF2-40B4-BE49-F238E27FC236}">
                <a16:creationId xmlns:a16="http://schemas.microsoft.com/office/drawing/2014/main" id="{7D71FBD4-75F5-CBF0-56F2-9DA64E14C6E3}"/>
              </a:ext>
            </a:extLst>
          </p:cNvPr>
          <p:cNvSpPr txBox="1"/>
          <p:nvPr/>
        </p:nvSpPr>
        <p:spPr>
          <a:xfrm>
            <a:off x="3606927" y="1334724"/>
            <a:ext cx="3149031" cy="461665"/>
          </a:xfrm>
          <a:prstGeom prst="rect">
            <a:avLst/>
          </a:prstGeom>
          <a:noFill/>
        </p:spPr>
        <p:txBody>
          <a:bodyPr wrap="square" rtlCol="0">
            <a:spAutoFit/>
          </a:bodyPr>
          <a:lstStyle/>
          <a:p>
            <a:r>
              <a:rPr lang="nl-NL" dirty="0"/>
              <a:t>Wonen, welzijn, zorg</a:t>
            </a:r>
          </a:p>
        </p:txBody>
      </p:sp>
      <p:pic>
        <p:nvPicPr>
          <p:cNvPr id="37" name="Afbeelding 36" descr="Afbeelding met Lettertype, Graphics, logo, tekst">
            <a:extLst>
              <a:ext uri="{FF2B5EF4-FFF2-40B4-BE49-F238E27FC236}">
                <a16:creationId xmlns:a16="http://schemas.microsoft.com/office/drawing/2014/main" id="{F4FCFA4F-1728-7A9D-4DE0-41227C6AF5AB}"/>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6200000">
            <a:off x="-532597" y="3469490"/>
            <a:ext cx="4331991" cy="1476953"/>
          </a:xfrm>
          <a:prstGeom prst="rect">
            <a:avLst/>
          </a:prstGeom>
        </p:spPr>
      </p:pic>
      <p:pic>
        <p:nvPicPr>
          <p:cNvPr id="42" name="Afbeelding 41" descr="Afbeelding met buitenshuis, gras, boom, hemel&#10;&#10;Door AI gegenereerde inhoud is mogelijk onjuist.">
            <a:extLst>
              <a:ext uri="{FF2B5EF4-FFF2-40B4-BE49-F238E27FC236}">
                <a16:creationId xmlns:a16="http://schemas.microsoft.com/office/drawing/2014/main" id="{7E55E07A-527F-6A19-1FDB-1C6D63AFF59B}"/>
              </a:ext>
            </a:extLst>
          </p:cNvPr>
          <p:cNvPicPr>
            <a:picLocks noChangeAspect="1"/>
          </p:cNvPicPr>
          <p:nvPr/>
        </p:nvPicPr>
        <p:blipFill>
          <a:blip r:embed="rId5" cstate="print">
            <a:extLst>
              <a:ext uri="{28A0092B-C50C-407E-A947-70E740481C1C}">
                <a14:useLocalDpi xmlns:a14="http://schemas.microsoft.com/office/drawing/2010/main" val="0"/>
              </a:ext>
            </a:extLst>
          </a:blip>
          <a:srcRect t="9000" b="6075"/>
          <a:stretch>
            <a:fillRect/>
          </a:stretch>
        </p:blipFill>
        <p:spPr>
          <a:xfrm>
            <a:off x="3312861" y="1268759"/>
            <a:ext cx="8879139" cy="5611276"/>
          </a:xfrm>
          <a:prstGeom prst="rect">
            <a:avLst/>
          </a:prstGeom>
          <a:solidFill>
            <a:srgbClr val="626262"/>
          </a:solidFill>
        </p:spPr>
      </p:pic>
      <p:sp>
        <p:nvSpPr>
          <p:cNvPr id="3" name="Tekstvak 2">
            <a:extLst>
              <a:ext uri="{FF2B5EF4-FFF2-40B4-BE49-F238E27FC236}">
                <a16:creationId xmlns:a16="http://schemas.microsoft.com/office/drawing/2014/main" id="{30B89879-4C54-CC7F-0449-46589F7F46CE}"/>
              </a:ext>
            </a:extLst>
          </p:cNvPr>
          <p:cNvSpPr txBox="1"/>
          <p:nvPr/>
        </p:nvSpPr>
        <p:spPr>
          <a:xfrm>
            <a:off x="3532239" y="3003982"/>
            <a:ext cx="5014450" cy="461665"/>
          </a:xfrm>
          <a:prstGeom prst="rect">
            <a:avLst/>
          </a:prstGeom>
          <a:noFill/>
        </p:spPr>
        <p:txBody>
          <a:bodyPr wrap="square">
            <a:spAutoFit/>
          </a:bodyPr>
          <a:lstStyle/>
          <a:p>
            <a:r>
              <a:rPr lang="nl-NL" dirty="0">
                <a:solidFill>
                  <a:schemeClr val="tx2"/>
                </a:solidFill>
                <a:latin typeface="Calibri" panose="020F0502020204030204" pitchFamily="34" charset="0"/>
                <a:cs typeface="Calibri" panose="020F0502020204030204" pitchFamily="34" charset="0"/>
              </a:rPr>
              <a:t>Sterksel</a:t>
            </a:r>
            <a:endParaRPr lang="nl-NL" dirty="0"/>
          </a:p>
        </p:txBody>
      </p:sp>
      <p:sp>
        <p:nvSpPr>
          <p:cNvPr id="6" name="Tekstvak 5">
            <a:extLst>
              <a:ext uri="{FF2B5EF4-FFF2-40B4-BE49-F238E27FC236}">
                <a16:creationId xmlns:a16="http://schemas.microsoft.com/office/drawing/2014/main" id="{751C418D-5063-7503-9A27-8D8CBF562B33}"/>
              </a:ext>
            </a:extLst>
          </p:cNvPr>
          <p:cNvSpPr txBox="1"/>
          <p:nvPr/>
        </p:nvSpPr>
        <p:spPr>
          <a:xfrm>
            <a:off x="4583832" y="5801737"/>
            <a:ext cx="7380983" cy="615553"/>
          </a:xfrm>
          <a:prstGeom prst="rect">
            <a:avLst/>
          </a:prstGeom>
          <a:solidFill>
            <a:srgbClr val="565656"/>
          </a:solidFill>
        </p:spPr>
        <p:txBody>
          <a:bodyPr wrap="square" rtlCol="0">
            <a:spAutoFit/>
          </a:bodyPr>
          <a:lstStyle/>
          <a:p>
            <a:pPr algn="ctr"/>
            <a:r>
              <a:rPr lang="nl-NL" sz="1500" b="1" dirty="0">
                <a:solidFill>
                  <a:schemeClr val="bg1"/>
                </a:solidFill>
                <a:latin typeface="Calibri" panose="020F0502020204030204" pitchFamily="34" charset="0"/>
                <a:cs typeface="Calibri" panose="020F0502020204030204" pitchFamily="34" charset="0"/>
              </a:rPr>
              <a:t>Sterksel heeft</a:t>
            </a:r>
            <a:r>
              <a:rPr lang="nl-NL" sz="1500" b="1" dirty="0">
                <a:solidFill>
                  <a:schemeClr val="bg1"/>
                </a:solidFill>
                <a:latin typeface="Calibri" pitchFamily="34" charset="0"/>
              </a:rPr>
              <a:t> een goed functionerend sociaal netwerk van vrijwilligers. </a:t>
            </a:r>
          </a:p>
          <a:p>
            <a:pPr algn="ctr"/>
            <a:r>
              <a:rPr lang="nl-NL" sz="1500" b="1" dirty="0">
                <a:solidFill>
                  <a:schemeClr val="bg1"/>
                </a:solidFill>
                <a:latin typeface="Calibri" pitchFamily="34" charset="0"/>
              </a:rPr>
              <a:t>Dank zij de dorpswinkel, dorpshuis en basisschool en vrijwilligers blijft het dorp leefbaar.</a:t>
            </a:r>
          </a:p>
          <a:p>
            <a:pPr algn="ctr"/>
            <a:endParaRPr lang="nl-NL" sz="400" b="1" dirty="0">
              <a:solidFill>
                <a:schemeClr val="bg1"/>
              </a:solidFill>
            </a:endParaRPr>
          </a:p>
        </p:txBody>
      </p:sp>
    </p:spTree>
    <p:extLst>
      <p:ext uri="{BB962C8B-B14F-4D97-AF65-F5344CB8AC3E}">
        <p14:creationId xmlns:p14="http://schemas.microsoft.com/office/powerpoint/2010/main" val="3130163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1FF71FB-5B86-318B-B18E-26A99CA6E3C8}"/>
              </a:ext>
            </a:extLst>
          </p:cNvPr>
          <p:cNvSpPr>
            <a:spLocks noGrp="1"/>
          </p:cNvSpPr>
          <p:nvPr>
            <p:ph type="body" idx="1"/>
          </p:nvPr>
        </p:nvSpPr>
        <p:spPr>
          <a:xfrm>
            <a:off x="335360" y="1132490"/>
            <a:ext cx="11737304" cy="5436493"/>
          </a:xfrm>
        </p:spPr>
        <p:txBody>
          <a:bodyPr>
            <a:normAutofit/>
          </a:bodyPr>
          <a:lstStyle/>
          <a:p>
            <a:pPr marL="533400" indent="-457200">
              <a:lnSpc>
                <a:spcPct val="100000"/>
              </a:lnSpc>
              <a:spcBef>
                <a:spcPts val="0"/>
              </a:spcBef>
              <a:buFont typeface="+mj-lt"/>
              <a:buAutoNum type="arabicPeriod"/>
              <a:tabLst>
                <a:tab pos="541338" algn="l"/>
                <a:tab pos="6724650" algn="l"/>
              </a:tabLst>
            </a:pPr>
            <a:r>
              <a:rPr lang="nl-NL" b="1" dirty="0"/>
              <a:t>Welkom &amp; Introductie</a:t>
            </a:r>
            <a:r>
              <a:rPr lang="nl-NL" dirty="0"/>
              <a:t>	</a:t>
            </a:r>
            <a:r>
              <a:rPr lang="nl-NL" sz="2000" dirty="0"/>
              <a:t>Voorzitter werkgroep infra</a:t>
            </a:r>
          </a:p>
          <a:p>
            <a:pPr marL="76200" indent="0">
              <a:lnSpc>
                <a:spcPct val="50000"/>
              </a:lnSpc>
              <a:spcBef>
                <a:spcPts val="0"/>
              </a:spcBef>
              <a:buNone/>
              <a:tabLst>
                <a:tab pos="541338" algn="l"/>
                <a:tab pos="6724650" algn="l"/>
              </a:tabLst>
            </a:pPr>
            <a:r>
              <a:rPr lang="nl-NL" dirty="0"/>
              <a:t>	</a:t>
            </a:r>
            <a:r>
              <a:rPr lang="nl-NL" sz="1600" dirty="0"/>
              <a:t>Kernpunten van de dorpsraad &amp; Verjonging	</a:t>
            </a:r>
            <a:r>
              <a:rPr lang="nl-NL" sz="1200" dirty="0"/>
              <a:t>Martijn Huijts</a:t>
            </a:r>
          </a:p>
          <a:p>
            <a:pPr marL="76200" indent="0">
              <a:lnSpc>
                <a:spcPct val="50000"/>
              </a:lnSpc>
              <a:spcBef>
                <a:spcPts val="0"/>
              </a:spcBef>
              <a:buNone/>
              <a:tabLst>
                <a:tab pos="541338" algn="l"/>
                <a:tab pos="6724650" algn="l"/>
              </a:tabLst>
            </a:pPr>
            <a:endParaRPr lang="nl-NL" sz="1600" dirty="0"/>
          </a:p>
          <a:p>
            <a:pPr marL="541338" indent="-465138">
              <a:lnSpc>
                <a:spcPct val="100000"/>
              </a:lnSpc>
              <a:spcBef>
                <a:spcPts val="0"/>
              </a:spcBef>
              <a:buAutoNum type="arabicPeriod" startAt="2"/>
              <a:tabLst>
                <a:tab pos="541338" algn="l"/>
                <a:tab pos="6724650" algn="l"/>
              </a:tabLst>
            </a:pPr>
            <a:r>
              <a:rPr lang="nl-NL" b="1" dirty="0"/>
              <a:t>Vrijwilligers in Sterksel</a:t>
            </a:r>
            <a:r>
              <a:rPr lang="nl-NL" dirty="0"/>
              <a:t>	</a:t>
            </a:r>
            <a:r>
              <a:rPr lang="nl-NL" sz="2000" dirty="0"/>
              <a:t>Initiatiefgroep Vrijwilligersbeleid Sterksel</a:t>
            </a:r>
          </a:p>
          <a:p>
            <a:pPr marL="76200" indent="0">
              <a:lnSpc>
                <a:spcPct val="100000"/>
              </a:lnSpc>
              <a:spcBef>
                <a:spcPts val="0"/>
              </a:spcBef>
              <a:buNone/>
              <a:tabLst>
                <a:tab pos="541338" algn="l"/>
                <a:tab pos="6724650" algn="l"/>
              </a:tabLst>
            </a:pPr>
            <a:r>
              <a:rPr lang="nl-NL" sz="1200" dirty="0"/>
              <a:t>		Marion van Ool</a:t>
            </a:r>
          </a:p>
          <a:p>
            <a:pPr marL="76200" indent="0">
              <a:lnSpc>
                <a:spcPct val="100000"/>
              </a:lnSpc>
              <a:spcBef>
                <a:spcPts val="0"/>
              </a:spcBef>
              <a:buNone/>
              <a:tabLst>
                <a:tab pos="541338" algn="l"/>
                <a:tab pos="6724650" algn="l"/>
              </a:tabLst>
            </a:pPr>
            <a:r>
              <a:rPr lang="nl-NL" b="1" dirty="0"/>
              <a:t>3.	Ontwikkelingen Poort 43</a:t>
            </a:r>
            <a:r>
              <a:rPr lang="nl-NL" dirty="0"/>
              <a:t>	</a:t>
            </a:r>
            <a:r>
              <a:rPr lang="nl-NL" sz="2000" dirty="0" err="1"/>
              <a:t>Byont</a:t>
            </a:r>
            <a:endParaRPr lang="nl-NL" sz="2000" dirty="0"/>
          </a:p>
          <a:p>
            <a:pPr marL="76200" indent="0">
              <a:lnSpc>
                <a:spcPct val="50000"/>
              </a:lnSpc>
              <a:spcBef>
                <a:spcPts val="0"/>
              </a:spcBef>
              <a:buNone/>
              <a:tabLst>
                <a:tab pos="541338" algn="l"/>
                <a:tab pos="6724650" algn="l"/>
              </a:tabLst>
            </a:pPr>
            <a:r>
              <a:rPr lang="nl-NL" dirty="0"/>
              <a:t>	</a:t>
            </a:r>
            <a:r>
              <a:rPr lang="nl-NL" sz="1600" dirty="0"/>
              <a:t>O.a. aanpassingen van installaties, planning	</a:t>
            </a:r>
            <a:r>
              <a:rPr lang="nl-NL" sz="1200" dirty="0"/>
              <a:t>Jacco van de Velde</a:t>
            </a:r>
          </a:p>
          <a:p>
            <a:pPr marL="76200" indent="0">
              <a:lnSpc>
                <a:spcPct val="50000"/>
              </a:lnSpc>
              <a:spcBef>
                <a:spcPts val="0"/>
              </a:spcBef>
              <a:buNone/>
              <a:tabLst>
                <a:tab pos="541338" algn="l"/>
                <a:tab pos="6724650" algn="l"/>
              </a:tabLst>
            </a:pPr>
            <a:endParaRPr lang="nl-NL" sz="1600" dirty="0"/>
          </a:p>
          <a:p>
            <a:pPr marL="533400" indent="-457200">
              <a:spcBef>
                <a:spcPts val="0"/>
              </a:spcBef>
              <a:buAutoNum type="arabicPeriod" startAt="4"/>
              <a:tabLst>
                <a:tab pos="541338" algn="l"/>
                <a:tab pos="6724650" algn="l"/>
              </a:tabLst>
            </a:pPr>
            <a:r>
              <a:rPr lang="nl-NL" b="1" dirty="0"/>
              <a:t>Toekomstbestendig Buitengebied Sterksel</a:t>
            </a:r>
            <a:r>
              <a:rPr lang="nl-NL" dirty="0"/>
              <a:t>	</a:t>
            </a:r>
            <a:r>
              <a:rPr lang="nl-NL" sz="2000" dirty="0"/>
              <a:t>Prov. Noord-Brabant / Gem. Heeze-Leende</a:t>
            </a:r>
            <a:endParaRPr lang="nl-NL" sz="1600" dirty="0"/>
          </a:p>
          <a:p>
            <a:pPr marL="76200" indent="0">
              <a:spcBef>
                <a:spcPts val="0"/>
              </a:spcBef>
              <a:buNone/>
              <a:tabLst>
                <a:tab pos="541338" algn="l"/>
                <a:tab pos="6724650" algn="l"/>
              </a:tabLst>
            </a:pPr>
            <a:r>
              <a:rPr lang="nl-NL" sz="1600" dirty="0"/>
              <a:t>	Planvorming o.a. Vlaamseweg, </a:t>
            </a:r>
            <a:r>
              <a:rPr lang="nl-NL" sz="1600" dirty="0" err="1"/>
              <a:t>Sterkselsche</a:t>
            </a:r>
            <a:r>
              <a:rPr lang="nl-NL" sz="1600" dirty="0"/>
              <a:t> Aa	</a:t>
            </a:r>
            <a:r>
              <a:rPr lang="nl-NL" sz="1200" dirty="0"/>
              <a:t>Tim van </a:t>
            </a:r>
            <a:r>
              <a:rPr lang="nl-NL" sz="1200" dirty="0" err="1"/>
              <a:t>Meyl</a:t>
            </a:r>
            <a:r>
              <a:rPr lang="nl-NL" sz="1200" dirty="0"/>
              <a:t> / Anke van Rijn (namens Tim </a:t>
            </a:r>
            <a:r>
              <a:rPr lang="nl-NL" sz="1200" dirty="0" err="1"/>
              <a:t>Heyligers</a:t>
            </a:r>
            <a:r>
              <a:rPr lang="nl-NL" sz="1200" dirty="0"/>
              <a:t>)</a:t>
            </a:r>
            <a:endParaRPr lang="nl-NL" sz="1600" dirty="0"/>
          </a:p>
          <a:p>
            <a:pPr marL="76200" indent="0">
              <a:spcBef>
                <a:spcPts val="0"/>
              </a:spcBef>
              <a:buNone/>
              <a:tabLst>
                <a:tab pos="541338" algn="l"/>
                <a:tab pos="6724650" algn="l"/>
              </a:tabLst>
            </a:pPr>
            <a:endParaRPr lang="nl-NL" sz="1200" dirty="0"/>
          </a:p>
          <a:p>
            <a:pPr marL="533400" indent="-457200">
              <a:lnSpc>
                <a:spcPct val="100000"/>
              </a:lnSpc>
              <a:spcBef>
                <a:spcPts val="0"/>
              </a:spcBef>
              <a:buAutoNum type="arabicPeriod" startAt="5"/>
              <a:tabLst>
                <a:tab pos="541338" algn="l"/>
                <a:tab pos="6724650" algn="l"/>
              </a:tabLst>
            </a:pPr>
            <a:r>
              <a:rPr lang="nl-NL" b="1" dirty="0"/>
              <a:t>HOPLR Communicatieplatform voor Sterksel?</a:t>
            </a:r>
            <a:r>
              <a:rPr lang="nl-NL" dirty="0"/>
              <a:t>	</a:t>
            </a:r>
            <a:r>
              <a:rPr lang="nl-NL" sz="2000" dirty="0"/>
              <a:t>Initiatiefgroep HOPLR Sterksel</a:t>
            </a:r>
          </a:p>
          <a:p>
            <a:pPr marL="76200" indent="0">
              <a:lnSpc>
                <a:spcPct val="100000"/>
              </a:lnSpc>
              <a:spcBef>
                <a:spcPts val="0"/>
              </a:spcBef>
              <a:buNone/>
              <a:tabLst>
                <a:tab pos="541338" algn="l"/>
                <a:tab pos="6724650" algn="l"/>
              </a:tabLst>
            </a:pPr>
            <a:r>
              <a:rPr lang="nl-NL" sz="1200" dirty="0"/>
              <a:t>		Paul Klinkhamer</a:t>
            </a:r>
          </a:p>
          <a:p>
            <a:pPr marL="76200" indent="0">
              <a:lnSpc>
                <a:spcPct val="100000"/>
              </a:lnSpc>
              <a:spcBef>
                <a:spcPts val="0"/>
              </a:spcBef>
              <a:buNone/>
              <a:tabLst>
                <a:tab pos="541338" algn="l"/>
                <a:tab pos="6724650" algn="l"/>
              </a:tabLst>
            </a:pPr>
            <a:r>
              <a:rPr lang="nl-NL" b="1" dirty="0"/>
              <a:t>6.	Publieksvragen &amp; Online enquête</a:t>
            </a:r>
            <a:r>
              <a:rPr lang="nl-NL" dirty="0"/>
              <a:t>	</a:t>
            </a:r>
            <a:r>
              <a:rPr lang="nl-NL" sz="2000" dirty="0"/>
              <a:t>Dorpsraad</a:t>
            </a:r>
          </a:p>
          <a:p>
            <a:pPr marL="76200" indent="0">
              <a:lnSpc>
                <a:spcPct val="100000"/>
              </a:lnSpc>
              <a:spcBef>
                <a:spcPts val="0"/>
              </a:spcBef>
              <a:buNone/>
              <a:tabLst>
                <a:tab pos="541338" algn="l"/>
                <a:tab pos="6724650" algn="l"/>
              </a:tabLst>
            </a:pPr>
            <a:endParaRPr lang="nl-NL" sz="1200" b="1" dirty="0"/>
          </a:p>
          <a:p>
            <a:pPr marL="76200" indent="0">
              <a:lnSpc>
                <a:spcPct val="100000"/>
              </a:lnSpc>
              <a:spcBef>
                <a:spcPts val="0"/>
              </a:spcBef>
              <a:buNone/>
              <a:tabLst>
                <a:tab pos="541338" algn="l"/>
                <a:tab pos="6724650" algn="l"/>
              </a:tabLst>
            </a:pPr>
            <a:r>
              <a:rPr lang="nl-NL" b="1" dirty="0"/>
              <a:t>7.	Afsluiting </a:t>
            </a:r>
            <a:r>
              <a:rPr lang="nl-NL" dirty="0"/>
              <a:t>	</a:t>
            </a:r>
            <a:r>
              <a:rPr lang="nl-NL" sz="2000" dirty="0"/>
              <a:t>Voorzitter werkgroep infra 	</a:t>
            </a:r>
            <a:br>
              <a:rPr lang="nl-NL" sz="2000" dirty="0"/>
            </a:br>
            <a:endParaRPr lang="nl-NL" sz="2000" dirty="0"/>
          </a:p>
          <a:p>
            <a:pPr marL="76200" indent="0">
              <a:lnSpc>
                <a:spcPct val="100000"/>
              </a:lnSpc>
              <a:spcBef>
                <a:spcPts val="0"/>
              </a:spcBef>
              <a:buNone/>
              <a:tabLst>
                <a:tab pos="541338" algn="l"/>
                <a:tab pos="6724650" algn="l"/>
              </a:tabLst>
            </a:pPr>
            <a:r>
              <a:rPr lang="nl-NL" sz="1000" b="1" dirty="0"/>
              <a:t>	</a:t>
            </a:r>
          </a:p>
          <a:p>
            <a:pPr marL="76200" indent="0">
              <a:lnSpc>
                <a:spcPct val="100000"/>
              </a:lnSpc>
              <a:spcBef>
                <a:spcPts val="0"/>
              </a:spcBef>
              <a:buNone/>
              <a:tabLst>
                <a:tab pos="541338" algn="l"/>
                <a:tab pos="6724650" algn="l"/>
              </a:tabLst>
            </a:pPr>
            <a:r>
              <a:rPr lang="nl-NL" b="1" dirty="0"/>
              <a:t>Discussie onder genot van een drankje</a:t>
            </a:r>
          </a:p>
        </p:txBody>
      </p:sp>
      <p:sp>
        <p:nvSpPr>
          <p:cNvPr id="3" name="Titel 2">
            <a:extLst>
              <a:ext uri="{FF2B5EF4-FFF2-40B4-BE49-F238E27FC236}">
                <a16:creationId xmlns:a16="http://schemas.microsoft.com/office/drawing/2014/main" id="{FC13D383-091E-B22D-2A80-D96653DD487F}"/>
              </a:ext>
            </a:extLst>
          </p:cNvPr>
          <p:cNvSpPr>
            <a:spLocks noGrp="1"/>
          </p:cNvSpPr>
          <p:nvPr>
            <p:ph type="title"/>
          </p:nvPr>
        </p:nvSpPr>
        <p:spPr/>
        <p:txBody>
          <a:bodyPr/>
          <a:lstStyle/>
          <a:p>
            <a:r>
              <a:rPr lang="nl-NL" dirty="0"/>
              <a:t>Programma</a:t>
            </a:r>
          </a:p>
        </p:txBody>
      </p:sp>
    </p:spTree>
    <p:extLst>
      <p:ext uri="{BB962C8B-B14F-4D97-AF65-F5344CB8AC3E}">
        <p14:creationId xmlns:p14="http://schemas.microsoft.com/office/powerpoint/2010/main" val="945579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B6FF5-83B5-3EAB-DE0F-434F188DD5D6}"/>
            </a:ext>
          </a:extLst>
        </p:cNvPr>
        <p:cNvGrpSpPr/>
        <p:nvPr/>
      </p:nvGrpSpPr>
      <p:grpSpPr>
        <a:xfrm>
          <a:off x="0" y="0"/>
          <a:ext cx="0" cy="0"/>
          <a:chOff x="0" y="0"/>
          <a:chExt cx="0" cy="0"/>
        </a:xfrm>
      </p:grpSpPr>
      <p:sp>
        <p:nvSpPr>
          <p:cNvPr id="30" name="Voorzieningen omvattende ellips">
            <a:extLst>
              <a:ext uri="{FF2B5EF4-FFF2-40B4-BE49-F238E27FC236}">
                <a16:creationId xmlns:a16="http://schemas.microsoft.com/office/drawing/2014/main" id="{345D1BBC-DC2B-CF54-6EE0-D1935919C605}"/>
              </a:ext>
            </a:extLst>
          </p:cNvPr>
          <p:cNvSpPr/>
          <p:nvPr/>
        </p:nvSpPr>
        <p:spPr>
          <a:xfrm>
            <a:off x="1919536" y="574866"/>
            <a:ext cx="8352928" cy="6016916"/>
          </a:xfrm>
          <a:prstGeom prst="ellipse">
            <a:avLst/>
          </a:prstGeom>
          <a:solidFill>
            <a:srgbClr val="7FA9B8">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dirty="0"/>
          </a:p>
        </p:txBody>
      </p:sp>
      <p:sp>
        <p:nvSpPr>
          <p:cNvPr id="13" name="Voorzieningen omvattende ellips">
            <a:extLst>
              <a:ext uri="{FF2B5EF4-FFF2-40B4-BE49-F238E27FC236}">
                <a16:creationId xmlns:a16="http://schemas.microsoft.com/office/drawing/2014/main" id="{7DE4BF2E-4F38-4FEF-4E48-9FFFB9057561}"/>
              </a:ext>
            </a:extLst>
          </p:cNvPr>
          <p:cNvSpPr/>
          <p:nvPr/>
        </p:nvSpPr>
        <p:spPr>
          <a:xfrm>
            <a:off x="88856" y="414972"/>
            <a:ext cx="11983808" cy="6336704"/>
          </a:xfrm>
          <a:prstGeom prst="ellipse">
            <a:avLst/>
          </a:prstGeom>
          <a:noFill/>
          <a:ln w="31750">
            <a:solidFill>
              <a:srgbClr val="FBBA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erkgroep Communicatie">
            <a:extLst>
              <a:ext uri="{FF2B5EF4-FFF2-40B4-BE49-F238E27FC236}">
                <a16:creationId xmlns:a16="http://schemas.microsoft.com/office/drawing/2014/main" id="{A825E5C8-327C-D248-B605-DBED42CA5FAE}"/>
              </a:ext>
            </a:extLst>
          </p:cNvPr>
          <p:cNvSpPr/>
          <p:nvPr/>
        </p:nvSpPr>
        <p:spPr>
          <a:xfrm>
            <a:off x="4828032" y="698348"/>
            <a:ext cx="2697480" cy="2697480"/>
          </a:xfrm>
          <a:prstGeom prst="ellipse">
            <a:avLst/>
          </a:prstGeom>
          <a:solidFill>
            <a:srgbClr val="005DA9"/>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Werkgroep Omgeving Energie en Milieu">
            <a:extLst>
              <a:ext uri="{FF2B5EF4-FFF2-40B4-BE49-F238E27FC236}">
                <a16:creationId xmlns:a16="http://schemas.microsoft.com/office/drawing/2014/main" id="{E50544F0-21C0-EC3F-A8BA-07DD3D6907F6}"/>
              </a:ext>
            </a:extLst>
          </p:cNvPr>
          <p:cNvSpPr/>
          <p:nvPr/>
        </p:nvSpPr>
        <p:spPr>
          <a:xfrm>
            <a:off x="6355080" y="2047088"/>
            <a:ext cx="2697480" cy="2697480"/>
          </a:xfrm>
          <a:prstGeom prst="ellipse">
            <a:avLst/>
          </a:prstGeom>
          <a:solidFill>
            <a:srgbClr val="196B24"/>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Werkgroep Infrastructuur">
            <a:extLst>
              <a:ext uri="{FF2B5EF4-FFF2-40B4-BE49-F238E27FC236}">
                <a16:creationId xmlns:a16="http://schemas.microsoft.com/office/drawing/2014/main" id="{38C55D66-05C6-94C7-AB77-0E871F55AA20}"/>
              </a:ext>
            </a:extLst>
          </p:cNvPr>
          <p:cNvSpPr/>
          <p:nvPr/>
        </p:nvSpPr>
        <p:spPr>
          <a:xfrm>
            <a:off x="4828032" y="3395828"/>
            <a:ext cx="2697480" cy="2697480"/>
          </a:xfrm>
          <a:prstGeom prst="ellipse">
            <a:avLst/>
          </a:prstGeom>
          <a:solidFill>
            <a:srgbClr val="0F9ED5"/>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Werkgroep Wonen Welzijn en Zorg">
            <a:extLst>
              <a:ext uri="{FF2B5EF4-FFF2-40B4-BE49-F238E27FC236}">
                <a16:creationId xmlns:a16="http://schemas.microsoft.com/office/drawing/2014/main" id="{4A6219AD-5212-7822-B82B-13734F5A0811}"/>
              </a:ext>
            </a:extLst>
          </p:cNvPr>
          <p:cNvSpPr/>
          <p:nvPr/>
        </p:nvSpPr>
        <p:spPr>
          <a:xfrm>
            <a:off x="3300984" y="2047088"/>
            <a:ext cx="2697480" cy="2697480"/>
          </a:xfrm>
          <a:prstGeom prst="ellipse">
            <a:avLst/>
          </a:prstGeom>
          <a:solidFill>
            <a:srgbClr val="FBBA00"/>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Eén Dorpsraad hub">
            <a:extLst>
              <a:ext uri="{FF2B5EF4-FFF2-40B4-BE49-F238E27FC236}">
                <a16:creationId xmlns:a16="http://schemas.microsoft.com/office/drawing/2014/main" id="{776CE57F-254E-6AF1-4748-E1C1D5275230}"/>
              </a:ext>
            </a:extLst>
          </p:cNvPr>
          <p:cNvSpPr/>
          <p:nvPr/>
        </p:nvSpPr>
        <p:spPr>
          <a:xfrm>
            <a:off x="5033772" y="2252828"/>
            <a:ext cx="2286000" cy="2286000"/>
          </a:xfrm>
          <a:prstGeom prst="ellipse">
            <a:avLst/>
          </a:prstGeom>
          <a:solidFill>
            <a:schemeClr val="bg1"/>
          </a:solidFill>
          <a:ln w="63500">
            <a:solidFill>
              <a:srgbClr val="FBBA00"/>
            </a:solidFill>
          </a:ln>
        </p:spPr>
        <p:style>
          <a:lnRef idx="1">
            <a:schemeClr val="accent1"/>
          </a:lnRef>
          <a:fillRef idx="3">
            <a:schemeClr val="accent1"/>
          </a:fillRef>
          <a:effectRef idx="2">
            <a:schemeClr val="accent1"/>
          </a:effectRef>
          <a:fontRef idx="minor">
            <a:schemeClr val="lt1"/>
          </a:fontRef>
        </p:style>
        <p:txBody>
          <a:bodyPr wrap="square" lIns="146304" tIns="91440" rIns="146304" bIns="91440" rtlCol="0" anchor="ctr"/>
          <a:lstStyle/>
          <a:p>
            <a:pPr algn="ctr">
              <a:spcBef>
                <a:spcPts val="0"/>
              </a:spcBef>
              <a:spcAft>
                <a:spcPts val="100"/>
              </a:spcAft>
            </a:pPr>
            <a:endParaRPr sz="1500" b="1" dirty="0">
              <a:solidFill>
                <a:srgbClr val="FFFFFF"/>
              </a:solidFill>
              <a:latin typeface="Calibri"/>
            </a:endParaRPr>
          </a:p>
        </p:txBody>
      </p:sp>
      <p:sp>
        <p:nvSpPr>
          <p:cNvPr id="9" name="Label Communicatie">
            <a:extLst>
              <a:ext uri="{FF2B5EF4-FFF2-40B4-BE49-F238E27FC236}">
                <a16:creationId xmlns:a16="http://schemas.microsoft.com/office/drawing/2014/main" id="{21D2F7E5-58A6-5F3E-05A3-FD96DDCAB7FF}"/>
              </a:ext>
            </a:extLst>
          </p:cNvPr>
          <p:cNvSpPr txBox="1"/>
          <p:nvPr/>
        </p:nvSpPr>
        <p:spPr>
          <a:xfrm>
            <a:off x="5216652" y="1483161"/>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Communicatie</a:t>
            </a:r>
            <a:endParaRPr sz="1900" b="1" dirty="0">
              <a:solidFill>
                <a:srgbClr val="FFFFFF"/>
              </a:solidFill>
              <a:latin typeface="Calibri"/>
            </a:endParaRPr>
          </a:p>
        </p:txBody>
      </p:sp>
      <p:sp>
        <p:nvSpPr>
          <p:cNvPr id="10" name="Label Omgeving Energie en Milieu">
            <a:extLst>
              <a:ext uri="{FF2B5EF4-FFF2-40B4-BE49-F238E27FC236}">
                <a16:creationId xmlns:a16="http://schemas.microsoft.com/office/drawing/2014/main" id="{BBC90262-F42F-291F-5696-72773EA2F973}"/>
              </a:ext>
            </a:extLst>
          </p:cNvPr>
          <p:cNvSpPr txBox="1"/>
          <p:nvPr/>
        </p:nvSpPr>
        <p:spPr>
          <a:xfrm>
            <a:off x="7487777" y="3224044"/>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Omgeving</a:t>
            </a:r>
            <a:r>
              <a:rPr sz="1900" b="1" dirty="0">
                <a:solidFill>
                  <a:srgbClr val="FFFFFF"/>
                </a:solidFill>
                <a:latin typeface="Calibri"/>
              </a:rPr>
              <a:t>,</a:t>
            </a:r>
          </a:p>
          <a:p>
            <a:pPr algn="ctr">
              <a:spcBef>
                <a:spcPts val="0"/>
              </a:spcBef>
              <a:spcAft>
                <a:spcPts val="0"/>
              </a:spcAft>
            </a:pPr>
            <a:r>
              <a:rPr sz="1900" b="1" dirty="0">
                <a:solidFill>
                  <a:srgbClr val="FFFFFF"/>
                </a:solidFill>
                <a:latin typeface="Calibri"/>
              </a:rPr>
              <a:t>Energie &amp;</a:t>
            </a:r>
          </a:p>
          <a:p>
            <a:pPr algn="ctr">
              <a:spcBef>
                <a:spcPts val="0"/>
              </a:spcBef>
              <a:spcAft>
                <a:spcPts val="0"/>
              </a:spcAft>
            </a:pPr>
            <a:r>
              <a:rPr sz="1900" b="1" dirty="0">
                <a:solidFill>
                  <a:srgbClr val="FFFFFF"/>
                </a:solidFill>
                <a:latin typeface="Calibri"/>
              </a:rPr>
              <a:t>Milieu</a:t>
            </a:r>
          </a:p>
        </p:txBody>
      </p:sp>
      <p:sp>
        <p:nvSpPr>
          <p:cNvPr id="11" name="Label Infrastructuur">
            <a:extLst>
              <a:ext uri="{FF2B5EF4-FFF2-40B4-BE49-F238E27FC236}">
                <a16:creationId xmlns:a16="http://schemas.microsoft.com/office/drawing/2014/main" id="{E5B81905-2AC3-B532-08C5-B7B21814A7C9}"/>
              </a:ext>
            </a:extLst>
          </p:cNvPr>
          <p:cNvSpPr txBox="1"/>
          <p:nvPr/>
        </p:nvSpPr>
        <p:spPr>
          <a:xfrm>
            <a:off x="5193792" y="4795962"/>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Infrastructuur</a:t>
            </a:r>
            <a:endParaRPr sz="1900" b="1" dirty="0">
              <a:solidFill>
                <a:srgbClr val="FFFFFF"/>
              </a:solidFill>
              <a:latin typeface="Calibri"/>
            </a:endParaRPr>
          </a:p>
        </p:txBody>
      </p:sp>
      <p:sp>
        <p:nvSpPr>
          <p:cNvPr id="12" name="Label Wonen Welzijn en Zorg">
            <a:extLst>
              <a:ext uri="{FF2B5EF4-FFF2-40B4-BE49-F238E27FC236}">
                <a16:creationId xmlns:a16="http://schemas.microsoft.com/office/drawing/2014/main" id="{34A56822-EC3E-3A00-8AE7-A13AEC352D7C}"/>
              </a:ext>
            </a:extLst>
          </p:cNvPr>
          <p:cNvSpPr txBox="1"/>
          <p:nvPr/>
        </p:nvSpPr>
        <p:spPr>
          <a:xfrm>
            <a:off x="3486150" y="2558065"/>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003F73"/>
                </a:solidFill>
                <a:latin typeface="Calibri"/>
              </a:rPr>
              <a:t>Wonen</a:t>
            </a:r>
            <a:r>
              <a:rPr sz="1900" b="1" dirty="0">
                <a:solidFill>
                  <a:srgbClr val="003F73"/>
                </a:solidFill>
                <a:latin typeface="Calibri"/>
              </a:rPr>
              <a:t>,</a:t>
            </a:r>
          </a:p>
          <a:p>
            <a:pPr algn="ctr">
              <a:spcBef>
                <a:spcPts val="0"/>
              </a:spcBef>
              <a:spcAft>
                <a:spcPts val="0"/>
              </a:spcAft>
            </a:pPr>
            <a:r>
              <a:rPr sz="1900" b="1" dirty="0" err="1">
                <a:solidFill>
                  <a:srgbClr val="003F73"/>
                </a:solidFill>
                <a:latin typeface="Calibri"/>
              </a:rPr>
              <a:t>Welzijn</a:t>
            </a:r>
            <a:r>
              <a:rPr sz="1900" b="1" dirty="0">
                <a:solidFill>
                  <a:srgbClr val="003F73"/>
                </a:solidFill>
                <a:latin typeface="Calibri"/>
              </a:rPr>
              <a:t> </a:t>
            </a:r>
            <a:r>
              <a:rPr sz="1900" b="1" dirty="0" err="1">
                <a:solidFill>
                  <a:srgbClr val="003F73"/>
                </a:solidFill>
                <a:latin typeface="Calibri"/>
              </a:rPr>
              <a:t>en</a:t>
            </a:r>
            <a:endParaRPr sz="1900" b="1" dirty="0">
              <a:solidFill>
                <a:srgbClr val="003F73"/>
              </a:solidFill>
              <a:latin typeface="Calibri"/>
            </a:endParaRPr>
          </a:p>
          <a:p>
            <a:pPr algn="ctr">
              <a:spcBef>
                <a:spcPts val="0"/>
              </a:spcBef>
              <a:spcAft>
                <a:spcPts val="0"/>
              </a:spcAft>
            </a:pPr>
            <a:r>
              <a:rPr sz="1900" b="1" dirty="0">
                <a:solidFill>
                  <a:srgbClr val="003F73"/>
                </a:solidFill>
                <a:latin typeface="Calibri"/>
              </a:rPr>
              <a:t>Zorg</a:t>
            </a:r>
          </a:p>
        </p:txBody>
      </p:sp>
      <p:pic>
        <p:nvPicPr>
          <p:cNvPr id="19" name="Picture 18">
            <a:extLst>
              <a:ext uri="{FF2B5EF4-FFF2-40B4-BE49-F238E27FC236}">
                <a16:creationId xmlns:a16="http://schemas.microsoft.com/office/drawing/2014/main" id="{014F0BF3-259A-728A-DA00-25F6105E44A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159896" y="3015113"/>
            <a:ext cx="1970000" cy="725992"/>
          </a:xfrm>
          <a:prstGeom prst="rect">
            <a:avLst/>
          </a:prstGeom>
        </p:spPr>
      </p:pic>
      <p:pic>
        <p:nvPicPr>
          <p:cNvPr id="15" name="Pictogram — Communicatie" descr="communication.svg.r512.png">
            <a:extLst>
              <a:ext uri="{FF2B5EF4-FFF2-40B4-BE49-F238E27FC236}">
                <a16:creationId xmlns:a16="http://schemas.microsoft.com/office/drawing/2014/main" id="{2749AB31-A8FA-AB15-6BC1-BB58202ABB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2629" y="801302"/>
            <a:ext cx="761944" cy="761944"/>
          </a:xfrm>
          <a:prstGeom prst="rect">
            <a:avLst/>
          </a:prstGeom>
        </p:spPr>
      </p:pic>
      <p:pic>
        <p:nvPicPr>
          <p:cNvPr id="18" name="Pictogram — Omgeving, Energie &amp; Milieu" descr="environment.svg.r512.png">
            <a:extLst>
              <a:ext uri="{FF2B5EF4-FFF2-40B4-BE49-F238E27FC236}">
                <a16:creationId xmlns:a16="http://schemas.microsoft.com/office/drawing/2014/main" id="{91735786-ECCE-0057-875D-9A2152E221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71869" y="2361510"/>
            <a:ext cx="761944" cy="761944"/>
          </a:xfrm>
          <a:prstGeom prst="rect">
            <a:avLst/>
          </a:prstGeom>
        </p:spPr>
      </p:pic>
      <p:pic>
        <p:nvPicPr>
          <p:cNvPr id="21" name="Pictogram — Wonen, Welzijn en Zorg" descr="care.svg.r512.png">
            <a:extLst>
              <a:ext uri="{FF2B5EF4-FFF2-40B4-BE49-F238E27FC236}">
                <a16:creationId xmlns:a16="http://schemas.microsoft.com/office/drawing/2014/main" id="{1EFE559D-9AF1-C8D1-FBBD-448DB23F76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43099" y="3583324"/>
            <a:ext cx="761944" cy="761944"/>
          </a:xfrm>
          <a:prstGeom prst="rect">
            <a:avLst/>
          </a:prstGeom>
        </p:spPr>
      </p:pic>
      <p:pic>
        <p:nvPicPr>
          <p:cNvPr id="23" name="Pictogram — Infrastructuur" descr="infrastructure.svg.r512.png">
            <a:extLst>
              <a:ext uri="{FF2B5EF4-FFF2-40B4-BE49-F238E27FC236}">
                <a16:creationId xmlns:a16="http://schemas.microsoft.com/office/drawing/2014/main" id="{775160F0-BB0E-4A6E-E287-406D091CCE4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26066" y="5138612"/>
            <a:ext cx="761944" cy="761944"/>
          </a:xfrm>
          <a:prstGeom prst="rect">
            <a:avLst/>
          </a:prstGeom>
        </p:spPr>
      </p:pic>
      <p:pic>
        <p:nvPicPr>
          <p:cNvPr id="28" name="Picture 27">
            <a:extLst>
              <a:ext uri="{FF2B5EF4-FFF2-40B4-BE49-F238E27FC236}">
                <a16:creationId xmlns:a16="http://schemas.microsoft.com/office/drawing/2014/main" id="{EF0A2EDC-55A1-06E9-4C3B-9F0B88513B84}"/>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328770" y="3196980"/>
            <a:ext cx="2589584" cy="611430"/>
          </a:xfrm>
          <a:prstGeom prst="rect">
            <a:avLst/>
          </a:prstGeom>
        </p:spPr>
      </p:pic>
      <p:sp>
        <p:nvSpPr>
          <p:cNvPr id="31" name="TextBox 30">
            <a:extLst>
              <a:ext uri="{FF2B5EF4-FFF2-40B4-BE49-F238E27FC236}">
                <a16:creationId xmlns:a16="http://schemas.microsoft.com/office/drawing/2014/main" id="{F2000170-5CBA-8678-8B91-569EB96F068D}"/>
              </a:ext>
            </a:extLst>
          </p:cNvPr>
          <p:cNvSpPr txBox="1"/>
          <p:nvPr/>
        </p:nvSpPr>
        <p:spPr>
          <a:xfrm>
            <a:off x="5381972" y="6113417"/>
            <a:ext cx="1650132" cy="461665"/>
          </a:xfrm>
          <a:prstGeom prst="rect">
            <a:avLst/>
          </a:prstGeom>
          <a:noFill/>
        </p:spPr>
        <p:txBody>
          <a:bodyPr wrap="none" rtlCol="0">
            <a:spAutoFit/>
          </a:bodyPr>
          <a:lstStyle/>
          <a:p>
            <a:r>
              <a:rPr lang="en-GB" b="1" dirty="0" err="1">
                <a:solidFill>
                  <a:srgbClr val="005DA9"/>
                </a:solidFill>
                <a:latin typeface="Calibri"/>
              </a:rPr>
              <a:t>participatie</a:t>
            </a:r>
            <a:endParaRPr lang="en-NL" b="1" dirty="0">
              <a:solidFill>
                <a:srgbClr val="005DA9"/>
              </a:solidFill>
              <a:latin typeface="Calibri"/>
            </a:endParaRPr>
          </a:p>
        </p:txBody>
      </p:sp>
      <p:pic>
        <p:nvPicPr>
          <p:cNvPr id="3" name="Picture 2">
            <a:extLst>
              <a:ext uri="{FF2B5EF4-FFF2-40B4-BE49-F238E27FC236}">
                <a16:creationId xmlns:a16="http://schemas.microsoft.com/office/drawing/2014/main" id="{9F9952FF-73FE-F0E9-1878-2E7324127B6F}"/>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2563" y="2965247"/>
            <a:ext cx="1793078" cy="1322700"/>
          </a:xfrm>
          <a:prstGeom prst="rect">
            <a:avLst/>
          </a:prstGeom>
        </p:spPr>
      </p:pic>
    </p:spTree>
    <p:extLst>
      <p:ext uri="{BB962C8B-B14F-4D97-AF65-F5344CB8AC3E}">
        <p14:creationId xmlns:p14="http://schemas.microsoft.com/office/powerpoint/2010/main" val="3609956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42E90-9E2D-523D-A041-F504B1EC7E1D}"/>
            </a:ext>
          </a:extLst>
        </p:cNvPr>
        <p:cNvGrpSpPr/>
        <p:nvPr/>
      </p:nvGrpSpPr>
      <p:grpSpPr>
        <a:xfrm>
          <a:off x="0" y="0"/>
          <a:ext cx="0" cy="0"/>
          <a:chOff x="0" y="0"/>
          <a:chExt cx="0" cy="0"/>
        </a:xfrm>
      </p:grpSpPr>
      <p:sp>
        <p:nvSpPr>
          <p:cNvPr id="30" name="Voorzieningen omvattende ellips">
            <a:extLst>
              <a:ext uri="{FF2B5EF4-FFF2-40B4-BE49-F238E27FC236}">
                <a16:creationId xmlns:a16="http://schemas.microsoft.com/office/drawing/2014/main" id="{553C2AEA-4E2A-938D-6A3A-367D37702C48}"/>
              </a:ext>
            </a:extLst>
          </p:cNvPr>
          <p:cNvSpPr/>
          <p:nvPr/>
        </p:nvSpPr>
        <p:spPr>
          <a:xfrm>
            <a:off x="1919536" y="574866"/>
            <a:ext cx="8352928" cy="6016916"/>
          </a:xfrm>
          <a:prstGeom prst="ellipse">
            <a:avLst/>
          </a:prstGeom>
          <a:solidFill>
            <a:srgbClr val="7FA9B8">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dirty="0"/>
          </a:p>
        </p:txBody>
      </p:sp>
      <p:sp>
        <p:nvSpPr>
          <p:cNvPr id="13" name="Voorzieningen omvattende ellips">
            <a:extLst>
              <a:ext uri="{FF2B5EF4-FFF2-40B4-BE49-F238E27FC236}">
                <a16:creationId xmlns:a16="http://schemas.microsoft.com/office/drawing/2014/main" id="{840B6F5F-D567-4D6B-1524-1204527B9424}"/>
              </a:ext>
            </a:extLst>
          </p:cNvPr>
          <p:cNvSpPr/>
          <p:nvPr/>
        </p:nvSpPr>
        <p:spPr>
          <a:xfrm>
            <a:off x="88856" y="414972"/>
            <a:ext cx="11983808" cy="6336704"/>
          </a:xfrm>
          <a:prstGeom prst="ellipse">
            <a:avLst/>
          </a:prstGeom>
          <a:noFill/>
          <a:ln w="31750">
            <a:solidFill>
              <a:srgbClr val="FBBA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Werkgroep Omgeving Energie en Milieu">
            <a:extLst>
              <a:ext uri="{FF2B5EF4-FFF2-40B4-BE49-F238E27FC236}">
                <a16:creationId xmlns:a16="http://schemas.microsoft.com/office/drawing/2014/main" id="{09403419-B4F1-201A-AFC8-4D2431782F0F}"/>
              </a:ext>
            </a:extLst>
          </p:cNvPr>
          <p:cNvSpPr/>
          <p:nvPr/>
        </p:nvSpPr>
        <p:spPr>
          <a:xfrm>
            <a:off x="6355080" y="2047088"/>
            <a:ext cx="2697480" cy="2697480"/>
          </a:xfrm>
          <a:prstGeom prst="ellipse">
            <a:avLst/>
          </a:prstGeom>
          <a:solidFill>
            <a:srgbClr val="196B24"/>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Werkgroep Infrastructuur">
            <a:extLst>
              <a:ext uri="{FF2B5EF4-FFF2-40B4-BE49-F238E27FC236}">
                <a16:creationId xmlns:a16="http://schemas.microsoft.com/office/drawing/2014/main" id="{F450F335-4C06-F1A7-92AA-BEB19B8020D7}"/>
              </a:ext>
            </a:extLst>
          </p:cNvPr>
          <p:cNvSpPr/>
          <p:nvPr/>
        </p:nvSpPr>
        <p:spPr>
          <a:xfrm>
            <a:off x="4828032" y="3395828"/>
            <a:ext cx="2697480" cy="2697480"/>
          </a:xfrm>
          <a:prstGeom prst="ellipse">
            <a:avLst/>
          </a:prstGeom>
          <a:solidFill>
            <a:srgbClr val="0F9ED5"/>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Werkgroep Wonen Welzijn en Zorg">
            <a:extLst>
              <a:ext uri="{FF2B5EF4-FFF2-40B4-BE49-F238E27FC236}">
                <a16:creationId xmlns:a16="http://schemas.microsoft.com/office/drawing/2014/main" id="{7022A6C2-828C-01EB-ED9B-F41B59E9A4CC}"/>
              </a:ext>
            </a:extLst>
          </p:cNvPr>
          <p:cNvSpPr/>
          <p:nvPr/>
        </p:nvSpPr>
        <p:spPr>
          <a:xfrm>
            <a:off x="3300984" y="2047088"/>
            <a:ext cx="2697480" cy="2697480"/>
          </a:xfrm>
          <a:prstGeom prst="ellipse">
            <a:avLst/>
          </a:prstGeom>
          <a:solidFill>
            <a:srgbClr val="FBBA00"/>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Eén Dorpsraad hub">
            <a:extLst>
              <a:ext uri="{FF2B5EF4-FFF2-40B4-BE49-F238E27FC236}">
                <a16:creationId xmlns:a16="http://schemas.microsoft.com/office/drawing/2014/main" id="{AE5AF455-A5DD-9B01-B76C-15432F37DDFB}"/>
              </a:ext>
            </a:extLst>
          </p:cNvPr>
          <p:cNvSpPr/>
          <p:nvPr/>
        </p:nvSpPr>
        <p:spPr>
          <a:xfrm>
            <a:off x="5033772" y="2252828"/>
            <a:ext cx="2286000" cy="2286000"/>
          </a:xfrm>
          <a:prstGeom prst="ellipse">
            <a:avLst/>
          </a:prstGeom>
          <a:solidFill>
            <a:schemeClr val="bg1"/>
          </a:solidFill>
          <a:ln w="63500">
            <a:solidFill>
              <a:srgbClr val="FBBA00"/>
            </a:solidFill>
          </a:ln>
        </p:spPr>
        <p:style>
          <a:lnRef idx="1">
            <a:schemeClr val="accent1"/>
          </a:lnRef>
          <a:fillRef idx="3">
            <a:schemeClr val="accent1"/>
          </a:fillRef>
          <a:effectRef idx="2">
            <a:schemeClr val="accent1"/>
          </a:effectRef>
          <a:fontRef idx="minor">
            <a:schemeClr val="lt1"/>
          </a:fontRef>
        </p:style>
        <p:txBody>
          <a:bodyPr wrap="square" lIns="146304" tIns="91440" rIns="146304" bIns="91440" rtlCol="0" anchor="ctr"/>
          <a:lstStyle/>
          <a:p>
            <a:pPr algn="ctr">
              <a:spcBef>
                <a:spcPts val="0"/>
              </a:spcBef>
              <a:spcAft>
                <a:spcPts val="100"/>
              </a:spcAft>
            </a:pPr>
            <a:endParaRPr sz="1500" b="1" dirty="0">
              <a:solidFill>
                <a:srgbClr val="FFFFFF"/>
              </a:solidFill>
              <a:latin typeface="Calibri"/>
            </a:endParaRPr>
          </a:p>
        </p:txBody>
      </p:sp>
      <p:sp>
        <p:nvSpPr>
          <p:cNvPr id="10" name="Label Omgeving Energie en Milieu">
            <a:extLst>
              <a:ext uri="{FF2B5EF4-FFF2-40B4-BE49-F238E27FC236}">
                <a16:creationId xmlns:a16="http://schemas.microsoft.com/office/drawing/2014/main" id="{4E85B3B4-2A14-590E-78B8-FA411616D7B5}"/>
              </a:ext>
            </a:extLst>
          </p:cNvPr>
          <p:cNvSpPr txBox="1"/>
          <p:nvPr/>
        </p:nvSpPr>
        <p:spPr>
          <a:xfrm>
            <a:off x="7360920" y="2919785"/>
            <a:ext cx="1444752" cy="1481328"/>
          </a:xfrm>
          <a:prstGeom prst="rect">
            <a:avLst/>
          </a:prstGeom>
          <a:noFill/>
        </p:spPr>
        <p:txBody>
          <a:bodyPr wrap="square" lIns="36576" tIns="18288" rIns="36576" bIns="18288" anchor="ctr">
            <a:spAutoFit/>
          </a:bodyPr>
          <a:lstStyle/>
          <a:p>
            <a:pPr algn="ctr">
              <a:spcBef>
                <a:spcPts val="0"/>
              </a:spcBef>
              <a:spcAft>
                <a:spcPts val="0"/>
              </a:spcAft>
            </a:pPr>
            <a:r>
              <a:rPr sz="1600" b="1" dirty="0" err="1">
                <a:solidFill>
                  <a:srgbClr val="FFFFFF"/>
                </a:solidFill>
                <a:latin typeface="Calibri"/>
              </a:rPr>
              <a:t>Omgeving</a:t>
            </a:r>
            <a:r>
              <a:rPr sz="1600" b="1" dirty="0">
                <a:solidFill>
                  <a:srgbClr val="FFFFFF"/>
                </a:solidFill>
                <a:latin typeface="Calibri"/>
              </a:rPr>
              <a:t>,</a:t>
            </a:r>
          </a:p>
          <a:p>
            <a:pPr algn="ctr">
              <a:spcBef>
                <a:spcPts val="0"/>
              </a:spcBef>
              <a:spcAft>
                <a:spcPts val="0"/>
              </a:spcAft>
            </a:pPr>
            <a:r>
              <a:rPr sz="1600" b="1" dirty="0">
                <a:solidFill>
                  <a:srgbClr val="FFFFFF"/>
                </a:solidFill>
                <a:latin typeface="Calibri"/>
              </a:rPr>
              <a:t>Energie &amp;</a:t>
            </a:r>
          </a:p>
          <a:p>
            <a:pPr algn="ctr">
              <a:spcBef>
                <a:spcPts val="0"/>
              </a:spcBef>
              <a:spcAft>
                <a:spcPts val="0"/>
              </a:spcAft>
            </a:pPr>
            <a:r>
              <a:rPr sz="1600" b="1" dirty="0">
                <a:solidFill>
                  <a:srgbClr val="FFFFFF"/>
                </a:solidFill>
                <a:latin typeface="Calibri"/>
              </a:rPr>
              <a:t>Milieu</a:t>
            </a:r>
          </a:p>
        </p:txBody>
      </p:sp>
      <p:sp>
        <p:nvSpPr>
          <p:cNvPr id="11" name="Label Infrastructuur">
            <a:extLst>
              <a:ext uri="{FF2B5EF4-FFF2-40B4-BE49-F238E27FC236}">
                <a16:creationId xmlns:a16="http://schemas.microsoft.com/office/drawing/2014/main" id="{E94683C0-D502-5D85-54F1-D2478938FF4A}"/>
              </a:ext>
            </a:extLst>
          </p:cNvPr>
          <p:cNvSpPr txBox="1"/>
          <p:nvPr/>
        </p:nvSpPr>
        <p:spPr>
          <a:xfrm>
            <a:off x="5193792" y="4530606"/>
            <a:ext cx="1965960" cy="658368"/>
          </a:xfrm>
          <a:prstGeom prst="rect">
            <a:avLst/>
          </a:prstGeom>
          <a:noFill/>
        </p:spPr>
        <p:txBody>
          <a:bodyPr wrap="square" lIns="36576" tIns="18288" rIns="36576" bIns="18288" anchor="ctr">
            <a:spAutoFit/>
          </a:bodyPr>
          <a:lstStyle/>
          <a:p>
            <a:pPr algn="ctr">
              <a:spcBef>
                <a:spcPts val="0"/>
              </a:spcBef>
              <a:spcAft>
                <a:spcPts val="0"/>
              </a:spcAft>
            </a:pPr>
            <a:r>
              <a:rPr sz="1800" b="1" dirty="0" err="1">
                <a:solidFill>
                  <a:srgbClr val="FFFFFF"/>
                </a:solidFill>
                <a:latin typeface="Calibri"/>
              </a:rPr>
              <a:t>Infrastructuur</a:t>
            </a:r>
            <a:endParaRPr sz="1800" b="1" dirty="0">
              <a:solidFill>
                <a:srgbClr val="FFFFFF"/>
              </a:solidFill>
              <a:latin typeface="Calibri"/>
            </a:endParaRPr>
          </a:p>
        </p:txBody>
      </p:sp>
      <p:sp>
        <p:nvSpPr>
          <p:cNvPr id="12" name="Label Wonen Welzijn en Zorg">
            <a:extLst>
              <a:ext uri="{FF2B5EF4-FFF2-40B4-BE49-F238E27FC236}">
                <a16:creationId xmlns:a16="http://schemas.microsoft.com/office/drawing/2014/main" id="{F1651B3D-748C-459C-18D6-05BC5DB01588}"/>
              </a:ext>
            </a:extLst>
          </p:cNvPr>
          <p:cNvSpPr txBox="1"/>
          <p:nvPr/>
        </p:nvSpPr>
        <p:spPr>
          <a:xfrm>
            <a:off x="3652082" y="2327082"/>
            <a:ext cx="1444752" cy="1481328"/>
          </a:xfrm>
          <a:prstGeom prst="rect">
            <a:avLst/>
          </a:prstGeom>
          <a:noFill/>
        </p:spPr>
        <p:txBody>
          <a:bodyPr wrap="square" lIns="36576" tIns="18288" rIns="36576" bIns="18288" anchor="ctr">
            <a:spAutoFit/>
          </a:bodyPr>
          <a:lstStyle/>
          <a:p>
            <a:pPr algn="ctr">
              <a:spcBef>
                <a:spcPts val="0"/>
              </a:spcBef>
              <a:spcAft>
                <a:spcPts val="0"/>
              </a:spcAft>
            </a:pPr>
            <a:r>
              <a:rPr sz="1600" b="1" dirty="0" err="1">
                <a:solidFill>
                  <a:srgbClr val="003F73"/>
                </a:solidFill>
                <a:latin typeface="Calibri"/>
              </a:rPr>
              <a:t>Wonen</a:t>
            </a:r>
            <a:r>
              <a:rPr sz="1600" b="1" dirty="0">
                <a:solidFill>
                  <a:srgbClr val="003F73"/>
                </a:solidFill>
                <a:latin typeface="Calibri"/>
              </a:rPr>
              <a:t>,</a:t>
            </a:r>
          </a:p>
          <a:p>
            <a:pPr algn="ctr">
              <a:spcBef>
                <a:spcPts val="0"/>
              </a:spcBef>
              <a:spcAft>
                <a:spcPts val="0"/>
              </a:spcAft>
            </a:pPr>
            <a:r>
              <a:rPr sz="1600" b="1" dirty="0" err="1">
                <a:solidFill>
                  <a:srgbClr val="003F73"/>
                </a:solidFill>
                <a:latin typeface="Calibri"/>
              </a:rPr>
              <a:t>Welzijn</a:t>
            </a:r>
            <a:r>
              <a:rPr sz="1600" b="1" dirty="0">
                <a:solidFill>
                  <a:srgbClr val="003F73"/>
                </a:solidFill>
                <a:latin typeface="Calibri"/>
              </a:rPr>
              <a:t> </a:t>
            </a:r>
            <a:r>
              <a:rPr sz="1600" b="1" dirty="0" err="1">
                <a:solidFill>
                  <a:srgbClr val="003F73"/>
                </a:solidFill>
                <a:latin typeface="Calibri"/>
              </a:rPr>
              <a:t>en</a:t>
            </a:r>
            <a:endParaRPr sz="1600" b="1" dirty="0">
              <a:solidFill>
                <a:srgbClr val="003F73"/>
              </a:solidFill>
              <a:latin typeface="Calibri"/>
            </a:endParaRPr>
          </a:p>
          <a:p>
            <a:pPr algn="ctr">
              <a:spcBef>
                <a:spcPts val="0"/>
              </a:spcBef>
              <a:spcAft>
                <a:spcPts val="0"/>
              </a:spcAft>
            </a:pPr>
            <a:r>
              <a:rPr sz="1600" b="1" dirty="0">
                <a:solidFill>
                  <a:srgbClr val="003F73"/>
                </a:solidFill>
                <a:latin typeface="Calibri"/>
              </a:rPr>
              <a:t>Zorg</a:t>
            </a:r>
          </a:p>
        </p:txBody>
      </p:sp>
      <p:pic>
        <p:nvPicPr>
          <p:cNvPr id="19" name="Picture 18">
            <a:extLst>
              <a:ext uri="{FF2B5EF4-FFF2-40B4-BE49-F238E27FC236}">
                <a16:creationId xmlns:a16="http://schemas.microsoft.com/office/drawing/2014/main" id="{64086FA8-02FE-D1E8-4779-6E4BBE33436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159896" y="3015113"/>
            <a:ext cx="1970000" cy="725992"/>
          </a:xfrm>
          <a:prstGeom prst="rect">
            <a:avLst/>
          </a:prstGeom>
        </p:spPr>
      </p:pic>
      <p:pic>
        <p:nvPicPr>
          <p:cNvPr id="18" name="Pictogram — Omgeving, Energie &amp; Milieu" descr="environment.svg.r512.png">
            <a:extLst>
              <a:ext uri="{FF2B5EF4-FFF2-40B4-BE49-F238E27FC236}">
                <a16:creationId xmlns:a16="http://schemas.microsoft.com/office/drawing/2014/main" id="{A5CA85A1-DBD3-0434-9C2C-BE850C572C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65747" y="2412659"/>
            <a:ext cx="761944" cy="761944"/>
          </a:xfrm>
          <a:prstGeom prst="rect">
            <a:avLst/>
          </a:prstGeom>
        </p:spPr>
      </p:pic>
      <p:pic>
        <p:nvPicPr>
          <p:cNvPr id="21" name="Pictogram — Wonen, Welzijn en Zorg" descr="care.svg.r512.png">
            <a:extLst>
              <a:ext uri="{FF2B5EF4-FFF2-40B4-BE49-F238E27FC236}">
                <a16:creationId xmlns:a16="http://schemas.microsoft.com/office/drawing/2014/main" id="{53EFBE2E-D9B4-51D6-6EF9-363AA07CBAA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54227" y="3599346"/>
            <a:ext cx="761944" cy="761944"/>
          </a:xfrm>
          <a:prstGeom prst="rect">
            <a:avLst/>
          </a:prstGeom>
        </p:spPr>
      </p:pic>
      <p:pic>
        <p:nvPicPr>
          <p:cNvPr id="23" name="Pictogram — Infrastructuur" descr="infrastructure.svg.r512.png">
            <a:extLst>
              <a:ext uri="{FF2B5EF4-FFF2-40B4-BE49-F238E27FC236}">
                <a16:creationId xmlns:a16="http://schemas.microsoft.com/office/drawing/2014/main" id="{AB127031-CF1F-F2CB-3CA2-E33CAB23CE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18660" y="5052964"/>
            <a:ext cx="761944" cy="761944"/>
          </a:xfrm>
          <a:prstGeom prst="rect">
            <a:avLst/>
          </a:prstGeom>
        </p:spPr>
      </p:pic>
      <p:pic>
        <p:nvPicPr>
          <p:cNvPr id="28" name="Picture 27">
            <a:extLst>
              <a:ext uri="{FF2B5EF4-FFF2-40B4-BE49-F238E27FC236}">
                <a16:creationId xmlns:a16="http://schemas.microsoft.com/office/drawing/2014/main" id="{AE566746-6357-97E0-ABB4-CF6E519DAFC1}"/>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9328770" y="3196980"/>
            <a:ext cx="2589584" cy="611430"/>
          </a:xfrm>
          <a:prstGeom prst="rect">
            <a:avLst/>
          </a:prstGeom>
        </p:spPr>
      </p:pic>
      <p:sp>
        <p:nvSpPr>
          <p:cNvPr id="31" name="TextBox 30">
            <a:extLst>
              <a:ext uri="{FF2B5EF4-FFF2-40B4-BE49-F238E27FC236}">
                <a16:creationId xmlns:a16="http://schemas.microsoft.com/office/drawing/2014/main" id="{973B5C22-BC04-364F-7DEA-B25865712461}"/>
              </a:ext>
            </a:extLst>
          </p:cNvPr>
          <p:cNvSpPr txBox="1"/>
          <p:nvPr/>
        </p:nvSpPr>
        <p:spPr>
          <a:xfrm>
            <a:off x="5381972" y="6113417"/>
            <a:ext cx="1650132" cy="461665"/>
          </a:xfrm>
          <a:prstGeom prst="rect">
            <a:avLst/>
          </a:prstGeom>
          <a:noFill/>
        </p:spPr>
        <p:txBody>
          <a:bodyPr wrap="none" rtlCol="0">
            <a:spAutoFit/>
          </a:bodyPr>
          <a:lstStyle/>
          <a:p>
            <a:r>
              <a:rPr lang="en-GB" b="1" dirty="0" err="1">
                <a:solidFill>
                  <a:srgbClr val="005DA9"/>
                </a:solidFill>
                <a:latin typeface="Calibri"/>
              </a:rPr>
              <a:t>participatie</a:t>
            </a:r>
            <a:endParaRPr lang="en-NL" b="1" dirty="0">
              <a:solidFill>
                <a:srgbClr val="005DA9"/>
              </a:solidFill>
              <a:latin typeface="Calibri"/>
            </a:endParaRPr>
          </a:p>
        </p:txBody>
      </p:sp>
      <p:sp>
        <p:nvSpPr>
          <p:cNvPr id="4" name="Werkgroep Communicatie">
            <a:extLst>
              <a:ext uri="{FF2B5EF4-FFF2-40B4-BE49-F238E27FC236}">
                <a16:creationId xmlns:a16="http://schemas.microsoft.com/office/drawing/2014/main" id="{A6A4F0E6-1031-6BD4-1D7F-ECE71349F024}"/>
              </a:ext>
            </a:extLst>
          </p:cNvPr>
          <p:cNvSpPr/>
          <p:nvPr/>
        </p:nvSpPr>
        <p:spPr>
          <a:xfrm>
            <a:off x="3479292" y="715376"/>
            <a:ext cx="5394960" cy="5394960"/>
          </a:xfrm>
          <a:prstGeom prst="ellipse">
            <a:avLst/>
          </a:prstGeom>
          <a:solidFill>
            <a:srgbClr val="005DA9"/>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marL="342900" indent="-342900">
              <a:buFont typeface="Arial" panose="020B0604020202020204" pitchFamily="34" charset="0"/>
              <a:buChar char="•"/>
            </a:pPr>
            <a:endParaRPr lang="nl-NL" sz="2800" dirty="0"/>
          </a:p>
        </p:txBody>
      </p:sp>
      <p:sp>
        <p:nvSpPr>
          <p:cNvPr id="2" name="TextBox 1">
            <a:extLst>
              <a:ext uri="{FF2B5EF4-FFF2-40B4-BE49-F238E27FC236}">
                <a16:creationId xmlns:a16="http://schemas.microsoft.com/office/drawing/2014/main" id="{FE3B2F42-1CDE-5DFC-18A3-8CCBEE0A03FA}"/>
              </a:ext>
            </a:extLst>
          </p:cNvPr>
          <p:cNvSpPr txBox="1"/>
          <p:nvPr/>
        </p:nvSpPr>
        <p:spPr>
          <a:xfrm>
            <a:off x="3905984" y="2357340"/>
            <a:ext cx="4483437" cy="1938992"/>
          </a:xfrm>
          <a:prstGeom prst="rect">
            <a:avLst/>
          </a:prstGeom>
          <a:noFill/>
        </p:spPr>
        <p:txBody>
          <a:bodyPr wrap="square" rtlCol="0">
            <a:spAutoFit/>
          </a:bodyPr>
          <a:lstStyle/>
          <a:p>
            <a:pPr marL="342900" indent="-342900">
              <a:buFont typeface="Arial" panose="020B0604020202020204" pitchFamily="34" charset="0"/>
              <a:buChar char="•"/>
            </a:pPr>
            <a:r>
              <a:rPr lang="nl-NL" dirty="0">
                <a:solidFill>
                  <a:schemeClr val="lt1"/>
                </a:solidFill>
              </a:rPr>
              <a:t>Sterksel.nu: Website van en voor alle </a:t>
            </a:r>
            <a:r>
              <a:rPr lang="nl-NL" dirty="0" err="1">
                <a:solidFill>
                  <a:schemeClr val="lt1"/>
                </a:solidFill>
              </a:rPr>
              <a:t>Sterkselnaren</a:t>
            </a:r>
            <a:endParaRPr lang="nl-NL" dirty="0">
              <a:solidFill>
                <a:schemeClr val="lt1"/>
              </a:solidFill>
            </a:endParaRPr>
          </a:p>
          <a:p>
            <a:pPr marL="342900" indent="-342900">
              <a:buFont typeface="Arial" panose="020B0604020202020204" pitchFamily="34" charset="0"/>
              <a:buChar char="•"/>
            </a:pPr>
            <a:r>
              <a:rPr lang="nl-NL" dirty="0">
                <a:solidFill>
                  <a:schemeClr val="lt1"/>
                </a:solidFill>
              </a:rPr>
              <a:t>Telefoonboekje</a:t>
            </a:r>
          </a:p>
          <a:p>
            <a:pPr marL="342900" indent="-342900">
              <a:buFont typeface="Arial" panose="020B0604020202020204" pitchFamily="34" charset="0"/>
              <a:buChar char="•"/>
            </a:pPr>
            <a:r>
              <a:rPr lang="nl-NL" dirty="0">
                <a:solidFill>
                  <a:schemeClr val="lt1"/>
                </a:solidFill>
              </a:rPr>
              <a:t>HOPLR initiatiefgroep gestart</a:t>
            </a:r>
          </a:p>
          <a:p>
            <a:pPr marL="342900" indent="-342900">
              <a:buFont typeface="Arial" panose="020B0604020202020204" pitchFamily="34" charset="0"/>
              <a:buChar char="•"/>
            </a:pPr>
            <a:r>
              <a:rPr lang="nl-NL" dirty="0">
                <a:solidFill>
                  <a:schemeClr val="lt1"/>
                </a:solidFill>
              </a:rPr>
              <a:t>Inwoners informeren</a:t>
            </a:r>
            <a:endParaRPr lang="en-NL" dirty="0"/>
          </a:p>
        </p:txBody>
      </p:sp>
      <p:sp>
        <p:nvSpPr>
          <p:cNvPr id="55" name="Label Communicatie">
            <a:extLst>
              <a:ext uri="{FF2B5EF4-FFF2-40B4-BE49-F238E27FC236}">
                <a16:creationId xmlns:a16="http://schemas.microsoft.com/office/drawing/2014/main" id="{EFB43605-BAD1-0C04-A3E9-56BE4CE191D3}"/>
              </a:ext>
            </a:extLst>
          </p:cNvPr>
          <p:cNvSpPr txBox="1"/>
          <p:nvPr/>
        </p:nvSpPr>
        <p:spPr>
          <a:xfrm>
            <a:off x="5216652" y="1483161"/>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Communicatie</a:t>
            </a:r>
            <a:endParaRPr sz="1900" b="1" dirty="0">
              <a:solidFill>
                <a:srgbClr val="FFFFFF"/>
              </a:solidFill>
              <a:latin typeface="Calibri"/>
            </a:endParaRPr>
          </a:p>
        </p:txBody>
      </p:sp>
      <p:pic>
        <p:nvPicPr>
          <p:cNvPr id="63" name="Pictogram — Communicatie" descr="communication.svg.r512.png">
            <a:extLst>
              <a:ext uri="{FF2B5EF4-FFF2-40B4-BE49-F238E27FC236}">
                <a16:creationId xmlns:a16="http://schemas.microsoft.com/office/drawing/2014/main" id="{95EE5713-5ED8-11C6-BD8E-2409AD3637B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72629" y="801302"/>
            <a:ext cx="761944" cy="761944"/>
          </a:xfrm>
          <a:prstGeom prst="rect">
            <a:avLst/>
          </a:prstGeom>
        </p:spPr>
      </p:pic>
      <p:pic>
        <p:nvPicPr>
          <p:cNvPr id="9" name="Picture 8">
            <a:extLst>
              <a:ext uri="{FF2B5EF4-FFF2-40B4-BE49-F238E27FC236}">
                <a16:creationId xmlns:a16="http://schemas.microsoft.com/office/drawing/2014/main" id="{BC370465-5AFA-EB7B-AF53-6582D8FEF1AB}"/>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2563" y="2965247"/>
            <a:ext cx="1793078" cy="1322700"/>
          </a:xfrm>
          <a:prstGeom prst="rect">
            <a:avLst/>
          </a:prstGeom>
        </p:spPr>
      </p:pic>
    </p:spTree>
    <p:extLst>
      <p:ext uri="{BB962C8B-B14F-4D97-AF65-F5344CB8AC3E}">
        <p14:creationId xmlns:p14="http://schemas.microsoft.com/office/powerpoint/2010/main" val="2207532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E51FD-140F-D8B6-B63F-33A8B21A42F3}"/>
            </a:ext>
          </a:extLst>
        </p:cNvPr>
        <p:cNvGrpSpPr/>
        <p:nvPr/>
      </p:nvGrpSpPr>
      <p:grpSpPr>
        <a:xfrm>
          <a:off x="0" y="0"/>
          <a:ext cx="0" cy="0"/>
          <a:chOff x="0" y="0"/>
          <a:chExt cx="0" cy="0"/>
        </a:xfrm>
      </p:grpSpPr>
      <p:sp>
        <p:nvSpPr>
          <p:cNvPr id="30" name="Voorzieningen omvattende ellips">
            <a:extLst>
              <a:ext uri="{FF2B5EF4-FFF2-40B4-BE49-F238E27FC236}">
                <a16:creationId xmlns:a16="http://schemas.microsoft.com/office/drawing/2014/main" id="{D84B1DEB-4DDC-9D45-8FC3-8AC273C882D4}"/>
              </a:ext>
            </a:extLst>
          </p:cNvPr>
          <p:cNvSpPr/>
          <p:nvPr/>
        </p:nvSpPr>
        <p:spPr>
          <a:xfrm>
            <a:off x="1919536" y="574866"/>
            <a:ext cx="8352928" cy="6016916"/>
          </a:xfrm>
          <a:prstGeom prst="ellipse">
            <a:avLst/>
          </a:prstGeom>
          <a:solidFill>
            <a:srgbClr val="7FA9B8">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dirty="0"/>
          </a:p>
        </p:txBody>
      </p:sp>
      <p:sp>
        <p:nvSpPr>
          <p:cNvPr id="13" name="Voorzieningen omvattende ellips">
            <a:extLst>
              <a:ext uri="{FF2B5EF4-FFF2-40B4-BE49-F238E27FC236}">
                <a16:creationId xmlns:a16="http://schemas.microsoft.com/office/drawing/2014/main" id="{330AF6EE-3B55-FDF0-8425-BB29852D5A70}"/>
              </a:ext>
            </a:extLst>
          </p:cNvPr>
          <p:cNvSpPr/>
          <p:nvPr/>
        </p:nvSpPr>
        <p:spPr>
          <a:xfrm>
            <a:off x="88856" y="414972"/>
            <a:ext cx="11983808" cy="6336704"/>
          </a:xfrm>
          <a:prstGeom prst="ellipse">
            <a:avLst/>
          </a:prstGeom>
          <a:noFill/>
          <a:ln w="31750">
            <a:solidFill>
              <a:srgbClr val="FBBA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erkgroep Communicatie">
            <a:extLst>
              <a:ext uri="{FF2B5EF4-FFF2-40B4-BE49-F238E27FC236}">
                <a16:creationId xmlns:a16="http://schemas.microsoft.com/office/drawing/2014/main" id="{8C594847-ED44-47CE-8FA3-F25D2F0B3FFF}"/>
              </a:ext>
            </a:extLst>
          </p:cNvPr>
          <p:cNvSpPr/>
          <p:nvPr/>
        </p:nvSpPr>
        <p:spPr>
          <a:xfrm>
            <a:off x="4828032" y="698348"/>
            <a:ext cx="2697480" cy="2697480"/>
          </a:xfrm>
          <a:prstGeom prst="ellipse">
            <a:avLst/>
          </a:prstGeom>
          <a:solidFill>
            <a:srgbClr val="005DA9"/>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Werkgroep Omgeving Energie en Milieu">
            <a:extLst>
              <a:ext uri="{FF2B5EF4-FFF2-40B4-BE49-F238E27FC236}">
                <a16:creationId xmlns:a16="http://schemas.microsoft.com/office/drawing/2014/main" id="{063DC505-2266-0946-4C69-EA3DA8F2E41C}"/>
              </a:ext>
            </a:extLst>
          </p:cNvPr>
          <p:cNvSpPr/>
          <p:nvPr/>
        </p:nvSpPr>
        <p:spPr>
          <a:xfrm>
            <a:off x="6355080" y="2047088"/>
            <a:ext cx="2697480" cy="2697480"/>
          </a:xfrm>
          <a:prstGeom prst="ellipse">
            <a:avLst/>
          </a:prstGeom>
          <a:solidFill>
            <a:srgbClr val="196B24"/>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Werkgroep Infrastructuur">
            <a:extLst>
              <a:ext uri="{FF2B5EF4-FFF2-40B4-BE49-F238E27FC236}">
                <a16:creationId xmlns:a16="http://schemas.microsoft.com/office/drawing/2014/main" id="{24715056-97A4-EA50-DDC5-B0806611334B}"/>
              </a:ext>
            </a:extLst>
          </p:cNvPr>
          <p:cNvSpPr/>
          <p:nvPr/>
        </p:nvSpPr>
        <p:spPr>
          <a:xfrm>
            <a:off x="4828032" y="3395828"/>
            <a:ext cx="2697480" cy="2697480"/>
          </a:xfrm>
          <a:prstGeom prst="ellipse">
            <a:avLst/>
          </a:prstGeom>
          <a:solidFill>
            <a:srgbClr val="0F9ED5"/>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Werkgroep Wonen Welzijn en Zorg">
            <a:extLst>
              <a:ext uri="{FF2B5EF4-FFF2-40B4-BE49-F238E27FC236}">
                <a16:creationId xmlns:a16="http://schemas.microsoft.com/office/drawing/2014/main" id="{7278A61C-5246-1D65-D50A-5E0575828CDC}"/>
              </a:ext>
            </a:extLst>
          </p:cNvPr>
          <p:cNvSpPr/>
          <p:nvPr/>
        </p:nvSpPr>
        <p:spPr>
          <a:xfrm>
            <a:off x="3300984" y="2047088"/>
            <a:ext cx="2697480" cy="2697480"/>
          </a:xfrm>
          <a:prstGeom prst="ellipse">
            <a:avLst/>
          </a:prstGeom>
          <a:solidFill>
            <a:srgbClr val="FBBA00"/>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Eén Dorpsraad hub">
            <a:extLst>
              <a:ext uri="{FF2B5EF4-FFF2-40B4-BE49-F238E27FC236}">
                <a16:creationId xmlns:a16="http://schemas.microsoft.com/office/drawing/2014/main" id="{F1E431CE-5ABA-7B1C-D59F-E4EE3AF84EC3}"/>
              </a:ext>
            </a:extLst>
          </p:cNvPr>
          <p:cNvSpPr/>
          <p:nvPr/>
        </p:nvSpPr>
        <p:spPr>
          <a:xfrm>
            <a:off x="5033772" y="2252828"/>
            <a:ext cx="2286000" cy="2286000"/>
          </a:xfrm>
          <a:prstGeom prst="ellipse">
            <a:avLst/>
          </a:prstGeom>
          <a:solidFill>
            <a:schemeClr val="bg1"/>
          </a:solidFill>
          <a:ln w="63500">
            <a:solidFill>
              <a:srgbClr val="FBBA00"/>
            </a:solidFill>
          </a:ln>
        </p:spPr>
        <p:style>
          <a:lnRef idx="1">
            <a:schemeClr val="accent1"/>
          </a:lnRef>
          <a:fillRef idx="3">
            <a:schemeClr val="accent1"/>
          </a:fillRef>
          <a:effectRef idx="2">
            <a:schemeClr val="accent1"/>
          </a:effectRef>
          <a:fontRef idx="minor">
            <a:schemeClr val="lt1"/>
          </a:fontRef>
        </p:style>
        <p:txBody>
          <a:bodyPr wrap="square" lIns="146304" tIns="91440" rIns="146304" bIns="91440" rtlCol="0" anchor="ctr"/>
          <a:lstStyle/>
          <a:p>
            <a:pPr algn="ctr">
              <a:spcBef>
                <a:spcPts val="0"/>
              </a:spcBef>
              <a:spcAft>
                <a:spcPts val="100"/>
              </a:spcAft>
            </a:pPr>
            <a:endParaRPr sz="1500" b="1" dirty="0">
              <a:solidFill>
                <a:srgbClr val="FFFFFF"/>
              </a:solidFill>
              <a:latin typeface="Calibri"/>
            </a:endParaRPr>
          </a:p>
        </p:txBody>
      </p:sp>
      <p:sp>
        <p:nvSpPr>
          <p:cNvPr id="9" name="Label Communicatie">
            <a:extLst>
              <a:ext uri="{FF2B5EF4-FFF2-40B4-BE49-F238E27FC236}">
                <a16:creationId xmlns:a16="http://schemas.microsoft.com/office/drawing/2014/main" id="{47AD7CF1-9C13-9EB0-01B4-2139328CAC5A}"/>
              </a:ext>
            </a:extLst>
          </p:cNvPr>
          <p:cNvSpPr txBox="1"/>
          <p:nvPr/>
        </p:nvSpPr>
        <p:spPr>
          <a:xfrm>
            <a:off x="5216652" y="1483161"/>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Communicatie</a:t>
            </a:r>
            <a:endParaRPr sz="1900" b="1" dirty="0">
              <a:solidFill>
                <a:srgbClr val="FFFFFF"/>
              </a:solidFill>
              <a:latin typeface="Calibri"/>
            </a:endParaRPr>
          </a:p>
        </p:txBody>
      </p:sp>
      <p:sp>
        <p:nvSpPr>
          <p:cNvPr id="10" name="Label Omgeving Energie en Milieu">
            <a:extLst>
              <a:ext uri="{FF2B5EF4-FFF2-40B4-BE49-F238E27FC236}">
                <a16:creationId xmlns:a16="http://schemas.microsoft.com/office/drawing/2014/main" id="{A1A2F50D-3D5E-5281-9AE3-B8C8CFD26B57}"/>
              </a:ext>
            </a:extLst>
          </p:cNvPr>
          <p:cNvSpPr txBox="1"/>
          <p:nvPr/>
        </p:nvSpPr>
        <p:spPr>
          <a:xfrm>
            <a:off x="7487777" y="3224044"/>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Omgeving</a:t>
            </a:r>
            <a:r>
              <a:rPr sz="1900" b="1" dirty="0">
                <a:solidFill>
                  <a:srgbClr val="FFFFFF"/>
                </a:solidFill>
                <a:latin typeface="Calibri"/>
              </a:rPr>
              <a:t>,</a:t>
            </a:r>
          </a:p>
          <a:p>
            <a:pPr algn="ctr">
              <a:spcBef>
                <a:spcPts val="0"/>
              </a:spcBef>
              <a:spcAft>
                <a:spcPts val="0"/>
              </a:spcAft>
            </a:pPr>
            <a:r>
              <a:rPr sz="1900" b="1" dirty="0">
                <a:solidFill>
                  <a:srgbClr val="FFFFFF"/>
                </a:solidFill>
                <a:latin typeface="Calibri"/>
              </a:rPr>
              <a:t>Energie &amp;</a:t>
            </a:r>
          </a:p>
          <a:p>
            <a:pPr algn="ctr">
              <a:spcBef>
                <a:spcPts val="0"/>
              </a:spcBef>
              <a:spcAft>
                <a:spcPts val="0"/>
              </a:spcAft>
            </a:pPr>
            <a:r>
              <a:rPr sz="1900" b="1" dirty="0">
                <a:solidFill>
                  <a:srgbClr val="FFFFFF"/>
                </a:solidFill>
                <a:latin typeface="Calibri"/>
              </a:rPr>
              <a:t>Milieu</a:t>
            </a:r>
          </a:p>
        </p:txBody>
      </p:sp>
      <p:sp>
        <p:nvSpPr>
          <p:cNvPr id="11" name="Label Infrastructuur">
            <a:extLst>
              <a:ext uri="{FF2B5EF4-FFF2-40B4-BE49-F238E27FC236}">
                <a16:creationId xmlns:a16="http://schemas.microsoft.com/office/drawing/2014/main" id="{28976B4A-74C8-FEE8-A0DA-3A510408847B}"/>
              </a:ext>
            </a:extLst>
          </p:cNvPr>
          <p:cNvSpPr txBox="1"/>
          <p:nvPr/>
        </p:nvSpPr>
        <p:spPr>
          <a:xfrm>
            <a:off x="5193792" y="4795962"/>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Infrastructuur</a:t>
            </a:r>
            <a:endParaRPr sz="1900" b="1" dirty="0">
              <a:solidFill>
                <a:srgbClr val="FFFFFF"/>
              </a:solidFill>
              <a:latin typeface="Calibri"/>
            </a:endParaRPr>
          </a:p>
        </p:txBody>
      </p:sp>
      <p:sp>
        <p:nvSpPr>
          <p:cNvPr id="12" name="Label Wonen Welzijn en Zorg">
            <a:extLst>
              <a:ext uri="{FF2B5EF4-FFF2-40B4-BE49-F238E27FC236}">
                <a16:creationId xmlns:a16="http://schemas.microsoft.com/office/drawing/2014/main" id="{ABB65EC1-8DEB-3EF8-CEFC-2969CCECA977}"/>
              </a:ext>
            </a:extLst>
          </p:cNvPr>
          <p:cNvSpPr txBox="1"/>
          <p:nvPr/>
        </p:nvSpPr>
        <p:spPr>
          <a:xfrm>
            <a:off x="3486150" y="2558065"/>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003F73"/>
                </a:solidFill>
                <a:latin typeface="Calibri"/>
              </a:rPr>
              <a:t>Wonen</a:t>
            </a:r>
            <a:r>
              <a:rPr sz="1900" b="1" dirty="0">
                <a:solidFill>
                  <a:srgbClr val="003F73"/>
                </a:solidFill>
                <a:latin typeface="Calibri"/>
              </a:rPr>
              <a:t>,</a:t>
            </a:r>
          </a:p>
          <a:p>
            <a:pPr algn="ctr">
              <a:spcBef>
                <a:spcPts val="0"/>
              </a:spcBef>
              <a:spcAft>
                <a:spcPts val="0"/>
              </a:spcAft>
            </a:pPr>
            <a:r>
              <a:rPr sz="1900" b="1" dirty="0" err="1">
                <a:solidFill>
                  <a:srgbClr val="003F73"/>
                </a:solidFill>
                <a:latin typeface="Calibri"/>
              </a:rPr>
              <a:t>Welzijn</a:t>
            </a:r>
            <a:r>
              <a:rPr sz="1900" b="1" dirty="0">
                <a:solidFill>
                  <a:srgbClr val="003F73"/>
                </a:solidFill>
                <a:latin typeface="Calibri"/>
              </a:rPr>
              <a:t> </a:t>
            </a:r>
            <a:r>
              <a:rPr sz="1900" b="1" dirty="0" err="1">
                <a:solidFill>
                  <a:srgbClr val="003F73"/>
                </a:solidFill>
                <a:latin typeface="Calibri"/>
              </a:rPr>
              <a:t>en</a:t>
            </a:r>
            <a:endParaRPr sz="1900" b="1" dirty="0">
              <a:solidFill>
                <a:srgbClr val="003F73"/>
              </a:solidFill>
              <a:latin typeface="Calibri"/>
            </a:endParaRPr>
          </a:p>
          <a:p>
            <a:pPr algn="ctr">
              <a:spcBef>
                <a:spcPts val="0"/>
              </a:spcBef>
              <a:spcAft>
                <a:spcPts val="0"/>
              </a:spcAft>
            </a:pPr>
            <a:r>
              <a:rPr sz="1900" b="1" dirty="0">
                <a:solidFill>
                  <a:srgbClr val="003F73"/>
                </a:solidFill>
                <a:latin typeface="Calibri"/>
              </a:rPr>
              <a:t>Zorg</a:t>
            </a:r>
          </a:p>
        </p:txBody>
      </p:sp>
      <p:pic>
        <p:nvPicPr>
          <p:cNvPr id="19" name="Picture 18">
            <a:extLst>
              <a:ext uri="{FF2B5EF4-FFF2-40B4-BE49-F238E27FC236}">
                <a16:creationId xmlns:a16="http://schemas.microsoft.com/office/drawing/2014/main" id="{8F4C7C82-B6C6-55A7-C01B-36AB0374D42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159896" y="3015113"/>
            <a:ext cx="1970000" cy="725992"/>
          </a:xfrm>
          <a:prstGeom prst="rect">
            <a:avLst/>
          </a:prstGeom>
        </p:spPr>
      </p:pic>
      <p:pic>
        <p:nvPicPr>
          <p:cNvPr id="15" name="Pictogram — Communicatie" descr="communication.svg.r512.png">
            <a:extLst>
              <a:ext uri="{FF2B5EF4-FFF2-40B4-BE49-F238E27FC236}">
                <a16:creationId xmlns:a16="http://schemas.microsoft.com/office/drawing/2014/main" id="{04934B74-81F2-EDD1-46C0-F469095F06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2629" y="801302"/>
            <a:ext cx="761944" cy="761944"/>
          </a:xfrm>
          <a:prstGeom prst="rect">
            <a:avLst/>
          </a:prstGeom>
        </p:spPr>
      </p:pic>
      <p:pic>
        <p:nvPicPr>
          <p:cNvPr id="18" name="Pictogram — Omgeving, Energie &amp; Milieu" descr="environment.svg.r512.png">
            <a:extLst>
              <a:ext uri="{FF2B5EF4-FFF2-40B4-BE49-F238E27FC236}">
                <a16:creationId xmlns:a16="http://schemas.microsoft.com/office/drawing/2014/main" id="{03FC0AC6-20F7-E0D6-80CB-7A2AFF15ED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71869" y="2361510"/>
            <a:ext cx="761944" cy="761944"/>
          </a:xfrm>
          <a:prstGeom prst="rect">
            <a:avLst/>
          </a:prstGeom>
        </p:spPr>
      </p:pic>
      <p:pic>
        <p:nvPicPr>
          <p:cNvPr id="21" name="Pictogram — Wonen, Welzijn en Zorg" descr="care.svg.r512.png">
            <a:extLst>
              <a:ext uri="{FF2B5EF4-FFF2-40B4-BE49-F238E27FC236}">
                <a16:creationId xmlns:a16="http://schemas.microsoft.com/office/drawing/2014/main" id="{F74DA674-D105-A15E-DC25-54554AC4F53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43099" y="3583324"/>
            <a:ext cx="761944" cy="761944"/>
          </a:xfrm>
          <a:prstGeom prst="rect">
            <a:avLst/>
          </a:prstGeom>
        </p:spPr>
      </p:pic>
      <p:pic>
        <p:nvPicPr>
          <p:cNvPr id="23" name="Pictogram — Infrastructuur" descr="infrastructure.svg.r512.png">
            <a:extLst>
              <a:ext uri="{FF2B5EF4-FFF2-40B4-BE49-F238E27FC236}">
                <a16:creationId xmlns:a16="http://schemas.microsoft.com/office/drawing/2014/main" id="{0019FCEC-E347-D2A7-56CA-42E25D25F66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26066" y="5138612"/>
            <a:ext cx="761944" cy="761944"/>
          </a:xfrm>
          <a:prstGeom prst="rect">
            <a:avLst/>
          </a:prstGeom>
        </p:spPr>
      </p:pic>
      <p:pic>
        <p:nvPicPr>
          <p:cNvPr id="28" name="Picture 27">
            <a:extLst>
              <a:ext uri="{FF2B5EF4-FFF2-40B4-BE49-F238E27FC236}">
                <a16:creationId xmlns:a16="http://schemas.microsoft.com/office/drawing/2014/main" id="{64A4DF1F-3C90-7311-F5DC-2A40D616AF8E}"/>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328770" y="3196980"/>
            <a:ext cx="2589584" cy="611430"/>
          </a:xfrm>
          <a:prstGeom prst="rect">
            <a:avLst/>
          </a:prstGeom>
        </p:spPr>
      </p:pic>
      <p:sp>
        <p:nvSpPr>
          <p:cNvPr id="31" name="TextBox 30">
            <a:extLst>
              <a:ext uri="{FF2B5EF4-FFF2-40B4-BE49-F238E27FC236}">
                <a16:creationId xmlns:a16="http://schemas.microsoft.com/office/drawing/2014/main" id="{9FE6CC92-756E-A86E-1316-7C9E739924B8}"/>
              </a:ext>
            </a:extLst>
          </p:cNvPr>
          <p:cNvSpPr txBox="1"/>
          <p:nvPr/>
        </p:nvSpPr>
        <p:spPr>
          <a:xfrm>
            <a:off x="5381972" y="6113417"/>
            <a:ext cx="1650132" cy="461665"/>
          </a:xfrm>
          <a:prstGeom prst="rect">
            <a:avLst/>
          </a:prstGeom>
          <a:noFill/>
        </p:spPr>
        <p:txBody>
          <a:bodyPr wrap="none" rtlCol="0">
            <a:spAutoFit/>
          </a:bodyPr>
          <a:lstStyle/>
          <a:p>
            <a:r>
              <a:rPr lang="en-GB" b="1" dirty="0" err="1">
                <a:solidFill>
                  <a:srgbClr val="005DA9"/>
                </a:solidFill>
                <a:latin typeface="Calibri"/>
              </a:rPr>
              <a:t>participatie</a:t>
            </a:r>
            <a:endParaRPr lang="en-NL" b="1" dirty="0">
              <a:solidFill>
                <a:srgbClr val="005DA9"/>
              </a:solidFill>
              <a:latin typeface="Calibri"/>
            </a:endParaRPr>
          </a:p>
        </p:txBody>
      </p:sp>
      <p:pic>
        <p:nvPicPr>
          <p:cNvPr id="3" name="Picture 2">
            <a:extLst>
              <a:ext uri="{FF2B5EF4-FFF2-40B4-BE49-F238E27FC236}">
                <a16:creationId xmlns:a16="http://schemas.microsoft.com/office/drawing/2014/main" id="{B5E9FE8F-201B-D247-76F5-C89931AF2116}"/>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2563" y="2965247"/>
            <a:ext cx="1793078" cy="1322700"/>
          </a:xfrm>
          <a:prstGeom prst="rect">
            <a:avLst/>
          </a:prstGeom>
        </p:spPr>
      </p:pic>
    </p:spTree>
    <p:extLst>
      <p:ext uri="{BB962C8B-B14F-4D97-AF65-F5344CB8AC3E}">
        <p14:creationId xmlns:p14="http://schemas.microsoft.com/office/powerpoint/2010/main" val="198795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2F90A-20C6-7CF2-D812-605FF58153C3}"/>
            </a:ext>
          </a:extLst>
        </p:cNvPr>
        <p:cNvGrpSpPr/>
        <p:nvPr/>
      </p:nvGrpSpPr>
      <p:grpSpPr>
        <a:xfrm>
          <a:off x="0" y="0"/>
          <a:ext cx="0" cy="0"/>
          <a:chOff x="0" y="0"/>
          <a:chExt cx="0" cy="0"/>
        </a:xfrm>
      </p:grpSpPr>
      <p:sp>
        <p:nvSpPr>
          <p:cNvPr id="30" name="Voorzieningen omvattende ellips">
            <a:extLst>
              <a:ext uri="{FF2B5EF4-FFF2-40B4-BE49-F238E27FC236}">
                <a16:creationId xmlns:a16="http://schemas.microsoft.com/office/drawing/2014/main" id="{AB5C0919-99DB-134D-965C-E8152965A8CC}"/>
              </a:ext>
            </a:extLst>
          </p:cNvPr>
          <p:cNvSpPr/>
          <p:nvPr/>
        </p:nvSpPr>
        <p:spPr>
          <a:xfrm>
            <a:off x="1919536" y="574866"/>
            <a:ext cx="8352928" cy="6016916"/>
          </a:xfrm>
          <a:prstGeom prst="ellipse">
            <a:avLst/>
          </a:prstGeom>
          <a:solidFill>
            <a:srgbClr val="7FA9B8">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dirty="0"/>
          </a:p>
        </p:txBody>
      </p:sp>
      <p:sp>
        <p:nvSpPr>
          <p:cNvPr id="13" name="Voorzieningen omvattende ellips">
            <a:extLst>
              <a:ext uri="{FF2B5EF4-FFF2-40B4-BE49-F238E27FC236}">
                <a16:creationId xmlns:a16="http://schemas.microsoft.com/office/drawing/2014/main" id="{E71F256B-8C8A-8820-6043-2E00C9272550}"/>
              </a:ext>
            </a:extLst>
          </p:cNvPr>
          <p:cNvSpPr/>
          <p:nvPr/>
        </p:nvSpPr>
        <p:spPr>
          <a:xfrm>
            <a:off x="88856" y="414972"/>
            <a:ext cx="11983808" cy="6336704"/>
          </a:xfrm>
          <a:prstGeom prst="ellipse">
            <a:avLst/>
          </a:prstGeom>
          <a:noFill/>
          <a:ln w="31750">
            <a:solidFill>
              <a:srgbClr val="FBBA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erkgroep Communicatie">
            <a:extLst>
              <a:ext uri="{FF2B5EF4-FFF2-40B4-BE49-F238E27FC236}">
                <a16:creationId xmlns:a16="http://schemas.microsoft.com/office/drawing/2014/main" id="{3C8C21CF-E919-3830-67AB-FCB8061FAEB9}"/>
              </a:ext>
            </a:extLst>
          </p:cNvPr>
          <p:cNvSpPr/>
          <p:nvPr/>
        </p:nvSpPr>
        <p:spPr>
          <a:xfrm>
            <a:off x="4828032" y="698348"/>
            <a:ext cx="2697480" cy="2697480"/>
          </a:xfrm>
          <a:prstGeom prst="ellipse">
            <a:avLst/>
          </a:prstGeom>
          <a:solidFill>
            <a:srgbClr val="005DA9"/>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Werkgroep Infrastructuur">
            <a:extLst>
              <a:ext uri="{FF2B5EF4-FFF2-40B4-BE49-F238E27FC236}">
                <a16:creationId xmlns:a16="http://schemas.microsoft.com/office/drawing/2014/main" id="{ED0F31F7-6B8A-D7B9-B911-213472CBF0D5}"/>
              </a:ext>
            </a:extLst>
          </p:cNvPr>
          <p:cNvSpPr/>
          <p:nvPr/>
        </p:nvSpPr>
        <p:spPr>
          <a:xfrm>
            <a:off x="4828032" y="3395828"/>
            <a:ext cx="2697480" cy="2697480"/>
          </a:xfrm>
          <a:prstGeom prst="ellipse">
            <a:avLst/>
          </a:prstGeom>
          <a:solidFill>
            <a:srgbClr val="0F9ED5"/>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Werkgroep Wonen Welzijn en Zorg">
            <a:extLst>
              <a:ext uri="{FF2B5EF4-FFF2-40B4-BE49-F238E27FC236}">
                <a16:creationId xmlns:a16="http://schemas.microsoft.com/office/drawing/2014/main" id="{2BD96A8C-BE23-BDEF-711E-901AFA98678E}"/>
              </a:ext>
            </a:extLst>
          </p:cNvPr>
          <p:cNvSpPr/>
          <p:nvPr/>
        </p:nvSpPr>
        <p:spPr>
          <a:xfrm>
            <a:off x="3300984" y="2047088"/>
            <a:ext cx="2697480" cy="2697480"/>
          </a:xfrm>
          <a:prstGeom prst="ellipse">
            <a:avLst/>
          </a:prstGeom>
          <a:solidFill>
            <a:srgbClr val="FBBA00"/>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8" name="Picture 27">
            <a:extLst>
              <a:ext uri="{FF2B5EF4-FFF2-40B4-BE49-F238E27FC236}">
                <a16:creationId xmlns:a16="http://schemas.microsoft.com/office/drawing/2014/main" id="{05BE5B73-47D4-5062-BB65-66CD6670650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328770" y="3196980"/>
            <a:ext cx="2589584" cy="611430"/>
          </a:xfrm>
          <a:prstGeom prst="rect">
            <a:avLst/>
          </a:prstGeom>
        </p:spPr>
      </p:pic>
      <p:sp>
        <p:nvSpPr>
          <p:cNvPr id="31" name="TextBox 30">
            <a:extLst>
              <a:ext uri="{FF2B5EF4-FFF2-40B4-BE49-F238E27FC236}">
                <a16:creationId xmlns:a16="http://schemas.microsoft.com/office/drawing/2014/main" id="{F097C715-5849-422D-49C0-A64FD0FA2F12}"/>
              </a:ext>
            </a:extLst>
          </p:cNvPr>
          <p:cNvSpPr txBox="1"/>
          <p:nvPr/>
        </p:nvSpPr>
        <p:spPr>
          <a:xfrm>
            <a:off x="5381972" y="6113417"/>
            <a:ext cx="1650132" cy="461665"/>
          </a:xfrm>
          <a:prstGeom prst="rect">
            <a:avLst/>
          </a:prstGeom>
          <a:noFill/>
        </p:spPr>
        <p:txBody>
          <a:bodyPr wrap="none" rtlCol="0">
            <a:spAutoFit/>
          </a:bodyPr>
          <a:lstStyle/>
          <a:p>
            <a:r>
              <a:rPr lang="en-GB" b="1" dirty="0" err="1">
                <a:solidFill>
                  <a:srgbClr val="005DA9"/>
                </a:solidFill>
                <a:latin typeface="Calibri"/>
              </a:rPr>
              <a:t>participatie</a:t>
            </a:r>
            <a:endParaRPr lang="en-NL" b="1" dirty="0">
              <a:solidFill>
                <a:srgbClr val="005DA9"/>
              </a:solidFill>
              <a:latin typeface="Calibri"/>
            </a:endParaRPr>
          </a:p>
        </p:txBody>
      </p:sp>
      <p:sp>
        <p:nvSpPr>
          <p:cNvPr id="24" name="Label Wonen Welzijn en Zorg">
            <a:extLst>
              <a:ext uri="{FF2B5EF4-FFF2-40B4-BE49-F238E27FC236}">
                <a16:creationId xmlns:a16="http://schemas.microsoft.com/office/drawing/2014/main" id="{24FADD9C-B1D8-CE23-5C26-BB7C2B7A1E3A}"/>
              </a:ext>
            </a:extLst>
          </p:cNvPr>
          <p:cNvSpPr txBox="1"/>
          <p:nvPr/>
        </p:nvSpPr>
        <p:spPr>
          <a:xfrm>
            <a:off x="3486150" y="2558065"/>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003F73"/>
                </a:solidFill>
                <a:latin typeface="Calibri"/>
              </a:rPr>
              <a:t>Wonen</a:t>
            </a:r>
            <a:r>
              <a:rPr sz="1900" b="1" dirty="0">
                <a:solidFill>
                  <a:srgbClr val="003F73"/>
                </a:solidFill>
                <a:latin typeface="Calibri"/>
              </a:rPr>
              <a:t>,</a:t>
            </a:r>
          </a:p>
          <a:p>
            <a:pPr algn="ctr">
              <a:spcBef>
                <a:spcPts val="0"/>
              </a:spcBef>
              <a:spcAft>
                <a:spcPts val="0"/>
              </a:spcAft>
            </a:pPr>
            <a:r>
              <a:rPr sz="1900" b="1" dirty="0" err="1">
                <a:solidFill>
                  <a:srgbClr val="003F73"/>
                </a:solidFill>
                <a:latin typeface="Calibri"/>
              </a:rPr>
              <a:t>Welzijn</a:t>
            </a:r>
            <a:r>
              <a:rPr sz="1900" b="1" dirty="0">
                <a:solidFill>
                  <a:srgbClr val="003F73"/>
                </a:solidFill>
                <a:latin typeface="Calibri"/>
              </a:rPr>
              <a:t> </a:t>
            </a:r>
            <a:r>
              <a:rPr sz="1900" b="1" dirty="0" err="1">
                <a:solidFill>
                  <a:srgbClr val="003F73"/>
                </a:solidFill>
                <a:latin typeface="Calibri"/>
              </a:rPr>
              <a:t>en</a:t>
            </a:r>
            <a:endParaRPr sz="1900" b="1" dirty="0">
              <a:solidFill>
                <a:srgbClr val="003F73"/>
              </a:solidFill>
              <a:latin typeface="Calibri"/>
            </a:endParaRPr>
          </a:p>
          <a:p>
            <a:pPr algn="ctr">
              <a:spcBef>
                <a:spcPts val="0"/>
              </a:spcBef>
              <a:spcAft>
                <a:spcPts val="0"/>
              </a:spcAft>
            </a:pPr>
            <a:r>
              <a:rPr sz="1900" b="1" dirty="0">
                <a:solidFill>
                  <a:srgbClr val="003F73"/>
                </a:solidFill>
                <a:latin typeface="Calibri"/>
              </a:rPr>
              <a:t>Zorg</a:t>
            </a:r>
          </a:p>
        </p:txBody>
      </p:sp>
      <p:pic>
        <p:nvPicPr>
          <p:cNvPr id="33" name="Pictogram — Wonen, Welzijn en Zorg" descr="care.svg.r512.png">
            <a:extLst>
              <a:ext uri="{FF2B5EF4-FFF2-40B4-BE49-F238E27FC236}">
                <a16:creationId xmlns:a16="http://schemas.microsoft.com/office/drawing/2014/main" id="{6E142E8A-342A-BBDE-FCFC-82C736E1EB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43099" y="3583324"/>
            <a:ext cx="761944" cy="761944"/>
          </a:xfrm>
          <a:prstGeom prst="rect">
            <a:avLst/>
          </a:prstGeom>
        </p:spPr>
      </p:pic>
      <p:sp>
        <p:nvSpPr>
          <p:cNvPr id="5" name="Werkgroep Omgeving Energie en Milieu">
            <a:extLst>
              <a:ext uri="{FF2B5EF4-FFF2-40B4-BE49-F238E27FC236}">
                <a16:creationId xmlns:a16="http://schemas.microsoft.com/office/drawing/2014/main" id="{D8D52E18-C663-55F3-3497-9AB7824AFD04}"/>
              </a:ext>
            </a:extLst>
          </p:cNvPr>
          <p:cNvSpPr/>
          <p:nvPr/>
        </p:nvSpPr>
        <p:spPr>
          <a:xfrm>
            <a:off x="4019831" y="851904"/>
            <a:ext cx="5087848" cy="5087848"/>
          </a:xfrm>
          <a:prstGeom prst="ellipse">
            <a:avLst/>
          </a:prstGeom>
          <a:solidFill>
            <a:srgbClr val="196B24"/>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rtlCol="0" anchor="ctr">
            <a:noAutofit/>
          </a:bodyPr>
          <a:lstStyle/>
          <a:p>
            <a:pPr marL="342900" indent="-342900">
              <a:buFont typeface="Arial" panose="020B0604020202020204" pitchFamily="34" charset="0"/>
              <a:buChar char="•"/>
            </a:pPr>
            <a:r>
              <a:rPr lang="nl-NL" dirty="0"/>
              <a:t>Geen overlast </a:t>
            </a:r>
            <a:br>
              <a:rPr lang="nl-NL" dirty="0"/>
            </a:br>
            <a:r>
              <a:rPr lang="nl-NL" dirty="0"/>
              <a:t>vanuit Poort 43</a:t>
            </a:r>
          </a:p>
          <a:p>
            <a:pPr marL="342900" indent="-342900">
              <a:buFont typeface="Arial" panose="020B0604020202020204" pitchFamily="34" charset="0"/>
              <a:buChar char="•"/>
            </a:pPr>
            <a:r>
              <a:rPr lang="nl-NL" dirty="0"/>
              <a:t>Energietransitie </a:t>
            </a:r>
            <a:br>
              <a:rPr lang="nl-NL" dirty="0"/>
            </a:br>
            <a:r>
              <a:rPr lang="nl-NL" dirty="0"/>
              <a:t>die past in de </a:t>
            </a:r>
            <a:br>
              <a:rPr lang="nl-NL" dirty="0"/>
            </a:br>
            <a:r>
              <a:rPr lang="nl-NL" dirty="0"/>
              <a:t>omgeving</a:t>
            </a:r>
          </a:p>
          <a:p>
            <a:pPr marL="342900" indent="-342900">
              <a:buFont typeface="Arial" panose="020B0604020202020204" pitchFamily="34" charset="0"/>
              <a:buChar char="•"/>
            </a:pPr>
            <a:r>
              <a:rPr lang="en-NL" dirty="0" err="1"/>
              <a:t>Aanpas</a:t>
            </a:r>
            <a:r>
              <a:rPr lang="en-GB" dirty="0" err="1"/>
              <a:t>singen</a:t>
            </a:r>
            <a:r>
              <a:rPr lang="en-GB" dirty="0"/>
              <a:t> in</a:t>
            </a:r>
            <a:r>
              <a:rPr lang="en-NL" dirty="0"/>
              <a:t> </a:t>
            </a:r>
            <a:r>
              <a:rPr lang="en-NL" dirty="0" err="1"/>
              <a:t>Omgevingsvisie</a:t>
            </a:r>
            <a:r>
              <a:rPr lang="en-GB" dirty="0"/>
              <a:t> &amp;</a:t>
            </a:r>
            <a:r>
              <a:rPr lang="en-NL" dirty="0"/>
              <a:t> </a:t>
            </a:r>
            <a:r>
              <a:rPr lang="en-NL" dirty="0" err="1"/>
              <a:t>participatieverordening</a:t>
            </a:r>
            <a:endParaRPr lang="nl-NL" dirty="0"/>
          </a:p>
        </p:txBody>
      </p:sp>
      <p:sp>
        <p:nvSpPr>
          <p:cNvPr id="16" name="Label Omgeving Energie en Milieu">
            <a:extLst>
              <a:ext uri="{FF2B5EF4-FFF2-40B4-BE49-F238E27FC236}">
                <a16:creationId xmlns:a16="http://schemas.microsoft.com/office/drawing/2014/main" id="{F3FA0A67-B735-4174-848D-679141046EF8}"/>
              </a:ext>
            </a:extLst>
          </p:cNvPr>
          <p:cNvSpPr txBox="1"/>
          <p:nvPr/>
        </p:nvSpPr>
        <p:spPr>
          <a:xfrm>
            <a:off x="7487777" y="3224044"/>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a:solidFill>
                  <a:srgbClr val="FFFFFF"/>
                </a:solidFill>
                <a:latin typeface="Calibri"/>
              </a:rPr>
              <a:t>Om</a:t>
            </a:r>
            <a:r>
              <a:rPr lang="nl-NL" sz="1900" b="1" dirty="0">
                <a:solidFill>
                  <a:srgbClr val="FFFFFF"/>
                </a:solidFill>
                <a:latin typeface="Calibri"/>
              </a:rPr>
              <a:t>g</a:t>
            </a:r>
            <a:r>
              <a:rPr sz="1900" b="1" dirty="0" err="1">
                <a:solidFill>
                  <a:srgbClr val="FFFFFF"/>
                </a:solidFill>
                <a:latin typeface="Calibri"/>
              </a:rPr>
              <a:t>eving</a:t>
            </a:r>
            <a:r>
              <a:rPr sz="1900" b="1" dirty="0">
                <a:solidFill>
                  <a:srgbClr val="FFFFFF"/>
                </a:solidFill>
                <a:latin typeface="Calibri"/>
              </a:rPr>
              <a:t>,</a:t>
            </a:r>
          </a:p>
          <a:p>
            <a:pPr algn="ctr">
              <a:spcBef>
                <a:spcPts val="0"/>
              </a:spcBef>
              <a:spcAft>
                <a:spcPts val="0"/>
              </a:spcAft>
            </a:pPr>
            <a:r>
              <a:rPr sz="1900" b="1" dirty="0">
                <a:solidFill>
                  <a:srgbClr val="FFFFFF"/>
                </a:solidFill>
                <a:latin typeface="Calibri"/>
              </a:rPr>
              <a:t>Energie &amp;</a:t>
            </a:r>
          </a:p>
          <a:p>
            <a:pPr algn="ctr">
              <a:spcBef>
                <a:spcPts val="0"/>
              </a:spcBef>
              <a:spcAft>
                <a:spcPts val="0"/>
              </a:spcAft>
            </a:pPr>
            <a:r>
              <a:rPr sz="1900" b="1" dirty="0">
                <a:solidFill>
                  <a:srgbClr val="FFFFFF"/>
                </a:solidFill>
                <a:latin typeface="Calibri"/>
              </a:rPr>
              <a:t>Milieu</a:t>
            </a:r>
          </a:p>
        </p:txBody>
      </p:sp>
      <p:pic>
        <p:nvPicPr>
          <p:cNvPr id="29" name="Pictogram — Omgeving, Energie &amp; Milieu" descr="environment.svg.r512.png">
            <a:extLst>
              <a:ext uri="{FF2B5EF4-FFF2-40B4-BE49-F238E27FC236}">
                <a16:creationId xmlns:a16="http://schemas.microsoft.com/office/drawing/2014/main" id="{4B7DA4D2-C8D2-92CA-4685-DEAF44A92B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71869" y="2361510"/>
            <a:ext cx="761944" cy="761944"/>
          </a:xfrm>
          <a:prstGeom prst="rect">
            <a:avLst/>
          </a:prstGeom>
        </p:spPr>
      </p:pic>
      <p:pic>
        <p:nvPicPr>
          <p:cNvPr id="3" name="Picture 2">
            <a:extLst>
              <a:ext uri="{FF2B5EF4-FFF2-40B4-BE49-F238E27FC236}">
                <a16:creationId xmlns:a16="http://schemas.microsoft.com/office/drawing/2014/main" id="{31E3BBEE-8191-A929-56DE-3E3A059E88C2}"/>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2563" y="2965247"/>
            <a:ext cx="1793078" cy="1322700"/>
          </a:xfrm>
          <a:prstGeom prst="rect">
            <a:avLst/>
          </a:prstGeom>
        </p:spPr>
      </p:pic>
    </p:spTree>
    <p:extLst>
      <p:ext uri="{BB962C8B-B14F-4D97-AF65-F5344CB8AC3E}">
        <p14:creationId xmlns:p14="http://schemas.microsoft.com/office/powerpoint/2010/main" val="1620089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9C46A-EC06-17CC-6E4B-A4907D13B2D6}"/>
            </a:ext>
          </a:extLst>
        </p:cNvPr>
        <p:cNvGrpSpPr/>
        <p:nvPr/>
      </p:nvGrpSpPr>
      <p:grpSpPr>
        <a:xfrm>
          <a:off x="0" y="0"/>
          <a:ext cx="0" cy="0"/>
          <a:chOff x="0" y="0"/>
          <a:chExt cx="0" cy="0"/>
        </a:xfrm>
      </p:grpSpPr>
      <p:sp>
        <p:nvSpPr>
          <p:cNvPr id="30" name="Voorzieningen omvattende ellips">
            <a:extLst>
              <a:ext uri="{FF2B5EF4-FFF2-40B4-BE49-F238E27FC236}">
                <a16:creationId xmlns:a16="http://schemas.microsoft.com/office/drawing/2014/main" id="{381ADE1C-357B-980A-6BE9-F3F34B872FD5}"/>
              </a:ext>
            </a:extLst>
          </p:cNvPr>
          <p:cNvSpPr/>
          <p:nvPr/>
        </p:nvSpPr>
        <p:spPr>
          <a:xfrm>
            <a:off x="1919536" y="574866"/>
            <a:ext cx="8352928" cy="6016916"/>
          </a:xfrm>
          <a:prstGeom prst="ellipse">
            <a:avLst/>
          </a:prstGeom>
          <a:solidFill>
            <a:srgbClr val="7FA9B8">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dirty="0"/>
          </a:p>
        </p:txBody>
      </p:sp>
      <p:sp>
        <p:nvSpPr>
          <p:cNvPr id="13" name="Voorzieningen omvattende ellips">
            <a:extLst>
              <a:ext uri="{FF2B5EF4-FFF2-40B4-BE49-F238E27FC236}">
                <a16:creationId xmlns:a16="http://schemas.microsoft.com/office/drawing/2014/main" id="{C1C8B030-2CF7-30EA-FE3B-241D80A67E19}"/>
              </a:ext>
            </a:extLst>
          </p:cNvPr>
          <p:cNvSpPr/>
          <p:nvPr/>
        </p:nvSpPr>
        <p:spPr>
          <a:xfrm>
            <a:off x="88856" y="414972"/>
            <a:ext cx="11983808" cy="6336704"/>
          </a:xfrm>
          <a:prstGeom prst="ellipse">
            <a:avLst/>
          </a:prstGeom>
          <a:noFill/>
          <a:ln w="31750">
            <a:solidFill>
              <a:srgbClr val="FBBA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erkgroep Communicatie">
            <a:extLst>
              <a:ext uri="{FF2B5EF4-FFF2-40B4-BE49-F238E27FC236}">
                <a16:creationId xmlns:a16="http://schemas.microsoft.com/office/drawing/2014/main" id="{7686C913-8F38-1C8B-F676-A2EDFA57DDC7}"/>
              </a:ext>
            </a:extLst>
          </p:cNvPr>
          <p:cNvSpPr/>
          <p:nvPr/>
        </p:nvSpPr>
        <p:spPr>
          <a:xfrm>
            <a:off x="4828032" y="698348"/>
            <a:ext cx="2697480" cy="2697480"/>
          </a:xfrm>
          <a:prstGeom prst="ellipse">
            <a:avLst/>
          </a:prstGeom>
          <a:solidFill>
            <a:srgbClr val="005DA9"/>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Werkgroep Omgeving Energie en Milieu">
            <a:extLst>
              <a:ext uri="{FF2B5EF4-FFF2-40B4-BE49-F238E27FC236}">
                <a16:creationId xmlns:a16="http://schemas.microsoft.com/office/drawing/2014/main" id="{059ECD0B-7D2F-093C-164C-F5E75277E517}"/>
              </a:ext>
            </a:extLst>
          </p:cNvPr>
          <p:cNvSpPr/>
          <p:nvPr/>
        </p:nvSpPr>
        <p:spPr>
          <a:xfrm>
            <a:off x="6355080" y="2047088"/>
            <a:ext cx="2697480" cy="2697480"/>
          </a:xfrm>
          <a:prstGeom prst="ellipse">
            <a:avLst/>
          </a:prstGeom>
          <a:solidFill>
            <a:srgbClr val="196B24"/>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Werkgroep Infrastructuur">
            <a:extLst>
              <a:ext uri="{FF2B5EF4-FFF2-40B4-BE49-F238E27FC236}">
                <a16:creationId xmlns:a16="http://schemas.microsoft.com/office/drawing/2014/main" id="{7F0C39F0-A191-5796-38CB-733084C0F1FB}"/>
              </a:ext>
            </a:extLst>
          </p:cNvPr>
          <p:cNvSpPr/>
          <p:nvPr/>
        </p:nvSpPr>
        <p:spPr>
          <a:xfrm>
            <a:off x="4828032" y="3395828"/>
            <a:ext cx="2697480" cy="2697480"/>
          </a:xfrm>
          <a:prstGeom prst="ellipse">
            <a:avLst/>
          </a:prstGeom>
          <a:solidFill>
            <a:srgbClr val="0F9ED5"/>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Werkgroep Wonen Welzijn en Zorg">
            <a:extLst>
              <a:ext uri="{FF2B5EF4-FFF2-40B4-BE49-F238E27FC236}">
                <a16:creationId xmlns:a16="http://schemas.microsoft.com/office/drawing/2014/main" id="{DE090391-9142-06C5-9247-4C342DED19B5}"/>
              </a:ext>
            </a:extLst>
          </p:cNvPr>
          <p:cNvSpPr/>
          <p:nvPr/>
        </p:nvSpPr>
        <p:spPr>
          <a:xfrm>
            <a:off x="3300984" y="2047088"/>
            <a:ext cx="2697480" cy="2697480"/>
          </a:xfrm>
          <a:prstGeom prst="ellipse">
            <a:avLst/>
          </a:prstGeom>
          <a:solidFill>
            <a:srgbClr val="FBBA00"/>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Eén Dorpsraad hub">
            <a:extLst>
              <a:ext uri="{FF2B5EF4-FFF2-40B4-BE49-F238E27FC236}">
                <a16:creationId xmlns:a16="http://schemas.microsoft.com/office/drawing/2014/main" id="{02740B26-3687-3AA0-41FE-782DB151ABE2}"/>
              </a:ext>
            </a:extLst>
          </p:cNvPr>
          <p:cNvSpPr/>
          <p:nvPr/>
        </p:nvSpPr>
        <p:spPr>
          <a:xfrm>
            <a:off x="5033772" y="2252828"/>
            <a:ext cx="2286000" cy="2286000"/>
          </a:xfrm>
          <a:prstGeom prst="ellipse">
            <a:avLst/>
          </a:prstGeom>
          <a:solidFill>
            <a:schemeClr val="bg1"/>
          </a:solidFill>
          <a:ln w="63500">
            <a:solidFill>
              <a:srgbClr val="FBBA00"/>
            </a:solidFill>
          </a:ln>
        </p:spPr>
        <p:style>
          <a:lnRef idx="1">
            <a:schemeClr val="accent1"/>
          </a:lnRef>
          <a:fillRef idx="3">
            <a:schemeClr val="accent1"/>
          </a:fillRef>
          <a:effectRef idx="2">
            <a:schemeClr val="accent1"/>
          </a:effectRef>
          <a:fontRef idx="minor">
            <a:schemeClr val="lt1"/>
          </a:fontRef>
        </p:style>
        <p:txBody>
          <a:bodyPr wrap="square" lIns="146304" tIns="91440" rIns="146304" bIns="91440" rtlCol="0" anchor="ctr"/>
          <a:lstStyle/>
          <a:p>
            <a:pPr algn="ctr">
              <a:spcBef>
                <a:spcPts val="0"/>
              </a:spcBef>
              <a:spcAft>
                <a:spcPts val="100"/>
              </a:spcAft>
            </a:pPr>
            <a:endParaRPr sz="1500" b="1" dirty="0">
              <a:solidFill>
                <a:srgbClr val="FFFFFF"/>
              </a:solidFill>
              <a:latin typeface="Calibri"/>
            </a:endParaRPr>
          </a:p>
        </p:txBody>
      </p:sp>
      <p:sp>
        <p:nvSpPr>
          <p:cNvPr id="9" name="Label Communicatie">
            <a:extLst>
              <a:ext uri="{FF2B5EF4-FFF2-40B4-BE49-F238E27FC236}">
                <a16:creationId xmlns:a16="http://schemas.microsoft.com/office/drawing/2014/main" id="{412D6D86-2183-6743-4601-1E7827C9B072}"/>
              </a:ext>
            </a:extLst>
          </p:cNvPr>
          <p:cNvSpPr txBox="1"/>
          <p:nvPr/>
        </p:nvSpPr>
        <p:spPr>
          <a:xfrm>
            <a:off x="5216652" y="1483161"/>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Communicatie</a:t>
            </a:r>
            <a:endParaRPr sz="1900" b="1" dirty="0">
              <a:solidFill>
                <a:srgbClr val="FFFFFF"/>
              </a:solidFill>
              <a:latin typeface="Calibri"/>
            </a:endParaRPr>
          </a:p>
        </p:txBody>
      </p:sp>
      <p:sp>
        <p:nvSpPr>
          <p:cNvPr id="10" name="Label Omgeving Energie en Milieu">
            <a:extLst>
              <a:ext uri="{FF2B5EF4-FFF2-40B4-BE49-F238E27FC236}">
                <a16:creationId xmlns:a16="http://schemas.microsoft.com/office/drawing/2014/main" id="{A13D1FEF-4749-90E5-B3DD-1E9C890410F6}"/>
              </a:ext>
            </a:extLst>
          </p:cNvPr>
          <p:cNvSpPr txBox="1"/>
          <p:nvPr/>
        </p:nvSpPr>
        <p:spPr>
          <a:xfrm>
            <a:off x="7487777" y="3224044"/>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Omgeving</a:t>
            </a:r>
            <a:r>
              <a:rPr sz="1900" b="1" dirty="0">
                <a:solidFill>
                  <a:srgbClr val="FFFFFF"/>
                </a:solidFill>
                <a:latin typeface="Calibri"/>
              </a:rPr>
              <a:t>,</a:t>
            </a:r>
          </a:p>
          <a:p>
            <a:pPr algn="ctr">
              <a:spcBef>
                <a:spcPts val="0"/>
              </a:spcBef>
              <a:spcAft>
                <a:spcPts val="0"/>
              </a:spcAft>
            </a:pPr>
            <a:r>
              <a:rPr sz="1900" b="1" dirty="0">
                <a:solidFill>
                  <a:srgbClr val="FFFFFF"/>
                </a:solidFill>
                <a:latin typeface="Calibri"/>
              </a:rPr>
              <a:t>Energie &amp;</a:t>
            </a:r>
          </a:p>
          <a:p>
            <a:pPr algn="ctr">
              <a:spcBef>
                <a:spcPts val="0"/>
              </a:spcBef>
              <a:spcAft>
                <a:spcPts val="0"/>
              </a:spcAft>
            </a:pPr>
            <a:r>
              <a:rPr sz="1900" b="1" dirty="0">
                <a:solidFill>
                  <a:srgbClr val="FFFFFF"/>
                </a:solidFill>
                <a:latin typeface="Calibri"/>
              </a:rPr>
              <a:t>Milieu</a:t>
            </a:r>
          </a:p>
        </p:txBody>
      </p:sp>
      <p:sp>
        <p:nvSpPr>
          <p:cNvPr id="11" name="Label Infrastructuur">
            <a:extLst>
              <a:ext uri="{FF2B5EF4-FFF2-40B4-BE49-F238E27FC236}">
                <a16:creationId xmlns:a16="http://schemas.microsoft.com/office/drawing/2014/main" id="{26CBA89A-B412-F158-05A6-8CF846F847D0}"/>
              </a:ext>
            </a:extLst>
          </p:cNvPr>
          <p:cNvSpPr txBox="1"/>
          <p:nvPr/>
        </p:nvSpPr>
        <p:spPr>
          <a:xfrm>
            <a:off x="5193792" y="4795962"/>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Infrastructuur</a:t>
            </a:r>
            <a:endParaRPr sz="1900" b="1" dirty="0">
              <a:solidFill>
                <a:srgbClr val="FFFFFF"/>
              </a:solidFill>
              <a:latin typeface="Calibri"/>
            </a:endParaRPr>
          </a:p>
        </p:txBody>
      </p:sp>
      <p:sp>
        <p:nvSpPr>
          <p:cNvPr id="12" name="Label Wonen Welzijn en Zorg">
            <a:extLst>
              <a:ext uri="{FF2B5EF4-FFF2-40B4-BE49-F238E27FC236}">
                <a16:creationId xmlns:a16="http://schemas.microsoft.com/office/drawing/2014/main" id="{F8C88F0C-483B-2416-25C3-CD29D2404866}"/>
              </a:ext>
            </a:extLst>
          </p:cNvPr>
          <p:cNvSpPr txBox="1"/>
          <p:nvPr/>
        </p:nvSpPr>
        <p:spPr>
          <a:xfrm>
            <a:off x="3486150" y="2558065"/>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003F73"/>
                </a:solidFill>
                <a:latin typeface="Calibri"/>
              </a:rPr>
              <a:t>Wonen</a:t>
            </a:r>
            <a:r>
              <a:rPr sz="1900" b="1" dirty="0">
                <a:solidFill>
                  <a:srgbClr val="003F73"/>
                </a:solidFill>
                <a:latin typeface="Calibri"/>
              </a:rPr>
              <a:t>,</a:t>
            </a:r>
          </a:p>
          <a:p>
            <a:pPr algn="ctr">
              <a:spcBef>
                <a:spcPts val="0"/>
              </a:spcBef>
              <a:spcAft>
                <a:spcPts val="0"/>
              </a:spcAft>
            </a:pPr>
            <a:r>
              <a:rPr sz="1900" b="1" dirty="0" err="1">
                <a:solidFill>
                  <a:srgbClr val="003F73"/>
                </a:solidFill>
                <a:latin typeface="Calibri"/>
              </a:rPr>
              <a:t>Welzijn</a:t>
            </a:r>
            <a:r>
              <a:rPr sz="1900" b="1" dirty="0">
                <a:solidFill>
                  <a:srgbClr val="003F73"/>
                </a:solidFill>
                <a:latin typeface="Calibri"/>
              </a:rPr>
              <a:t> </a:t>
            </a:r>
            <a:r>
              <a:rPr sz="1900" b="1" dirty="0" err="1">
                <a:solidFill>
                  <a:srgbClr val="003F73"/>
                </a:solidFill>
                <a:latin typeface="Calibri"/>
              </a:rPr>
              <a:t>en</a:t>
            </a:r>
            <a:endParaRPr sz="1900" b="1" dirty="0">
              <a:solidFill>
                <a:srgbClr val="003F73"/>
              </a:solidFill>
              <a:latin typeface="Calibri"/>
            </a:endParaRPr>
          </a:p>
          <a:p>
            <a:pPr algn="ctr">
              <a:spcBef>
                <a:spcPts val="0"/>
              </a:spcBef>
              <a:spcAft>
                <a:spcPts val="0"/>
              </a:spcAft>
            </a:pPr>
            <a:r>
              <a:rPr sz="1900" b="1" dirty="0">
                <a:solidFill>
                  <a:srgbClr val="003F73"/>
                </a:solidFill>
                <a:latin typeface="Calibri"/>
              </a:rPr>
              <a:t>Zorg</a:t>
            </a:r>
          </a:p>
        </p:txBody>
      </p:sp>
      <p:pic>
        <p:nvPicPr>
          <p:cNvPr id="19" name="Picture 18">
            <a:extLst>
              <a:ext uri="{FF2B5EF4-FFF2-40B4-BE49-F238E27FC236}">
                <a16:creationId xmlns:a16="http://schemas.microsoft.com/office/drawing/2014/main" id="{BAFB5276-58FC-78CB-1157-E3604A784E6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159896" y="3015113"/>
            <a:ext cx="1970000" cy="725992"/>
          </a:xfrm>
          <a:prstGeom prst="rect">
            <a:avLst/>
          </a:prstGeom>
        </p:spPr>
      </p:pic>
      <p:pic>
        <p:nvPicPr>
          <p:cNvPr id="15" name="Pictogram — Communicatie" descr="communication.svg.r512.png">
            <a:extLst>
              <a:ext uri="{FF2B5EF4-FFF2-40B4-BE49-F238E27FC236}">
                <a16:creationId xmlns:a16="http://schemas.microsoft.com/office/drawing/2014/main" id="{D1D71D81-215F-86AD-7A67-2974112B4F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2629" y="801302"/>
            <a:ext cx="761944" cy="761944"/>
          </a:xfrm>
          <a:prstGeom prst="rect">
            <a:avLst/>
          </a:prstGeom>
        </p:spPr>
      </p:pic>
      <p:pic>
        <p:nvPicPr>
          <p:cNvPr id="18" name="Pictogram — Omgeving, Energie &amp; Milieu" descr="environment.svg.r512.png">
            <a:extLst>
              <a:ext uri="{FF2B5EF4-FFF2-40B4-BE49-F238E27FC236}">
                <a16:creationId xmlns:a16="http://schemas.microsoft.com/office/drawing/2014/main" id="{FA1EC0FA-549A-9DB4-B14B-895FA1A7421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71869" y="2361510"/>
            <a:ext cx="761944" cy="761944"/>
          </a:xfrm>
          <a:prstGeom prst="rect">
            <a:avLst/>
          </a:prstGeom>
        </p:spPr>
      </p:pic>
      <p:pic>
        <p:nvPicPr>
          <p:cNvPr id="21" name="Pictogram — Wonen, Welzijn en Zorg" descr="care.svg.r512.png">
            <a:extLst>
              <a:ext uri="{FF2B5EF4-FFF2-40B4-BE49-F238E27FC236}">
                <a16:creationId xmlns:a16="http://schemas.microsoft.com/office/drawing/2014/main" id="{6089694B-A3F5-520E-D97D-50D5D8B489D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43099" y="3583324"/>
            <a:ext cx="761944" cy="761944"/>
          </a:xfrm>
          <a:prstGeom prst="rect">
            <a:avLst/>
          </a:prstGeom>
        </p:spPr>
      </p:pic>
      <p:pic>
        <p:nvPicPr>
          <p:cNvPr id="23" name="Pictogram — Infrastructuur" descr="infrastructure.svg.r512.png">
            <a:extLst>
              <a:ext uri="{FF2B5EF4-FFF2-40B4-BE49-F238E27FC236}">
                <a16:creationId xmlns:a16="http://schemas.microsoft.com/office/drawing/2014/main" id="{903DFCE3-545B-1D3B-7891-C3AE33C6114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26066" y="5138612"/>
            <a:ext cx="761944" cy="761944"/>
          </a:xfrm>
          <a:prstGeom prst="rect">
            <a:avLst/>
          </a:prstGeom>
        </p:spPr>
      </p:pic>
      <p:pic>
        <p:nvPicPr>
          <p:cNvPr id="28" name="Picture 27">
            <a:extLst>
              <a:ext uri="{FF2B5EF4-FFF2-40B4-BE49-F238E27FC236}">
                <a16:creationId xmlns:a16="http://schemas.microsoft.com/office/drawing/2014/main" id="{ADE5CA60-7326-63CC-9555-DEA963FC0BA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328770" y="3196980"/>
            <a:ext cx="2589584" cy="611430"/>
          </a:xfrm>
          <a:prstGeom prst="rect">
            <a:avLst/>
          </a:prstGeom>
        </p:spPr>
      </p:pic>
      <p:sp>
        <p:nvSpPr>
          <p:cNvPr id="31" name="TextBox 30">
            <a:extLst>
              <a:ext uri="{FF2B5EF4-FFF2-40B4-BE49-F238E27FC236}">
                <a16:creationId xmlns:a16="http://schemas.microsoft.com/office/drawing/2014/main" id="{B1C9EF4E-750E-8176-C813-0AD330C1D084}"/>
              </a:ext>
            </a:extLst>
          </p:cNvPr>
          <p:cNvSpPr txBox="1"/>
          <p:nvPr/>
        </p:nvSpPr>
        <p:spPr>
          <a:xfrm>
            <a:off x="5381972" y="6113417"/>
            <a:ext cx="1650132" cy="461665"/>
          </a:xfrm>
          <a:prstGeom prst="rect">
            <a:avLst/>
          </a:prstGeom>
          <a:noFill/>
        </p:spPr>
        <p:txBody>
          <a:bodyPr wrap="none" rtlCol="0">
            <a:spAutoFit/>
          </a:bodyPr>
          <a:lstStyle/>
          <a:p>
            <a:r>
              <a:rPr lang="en-GB" b="1" dirty="0" err="1">
                <a:solidFill>
                  <a:srgbClr val="005DA9"/>
                </a:solidFill>
                <a:latin typeface="Calibri"/>
              </a:rPr>
              <a:t>participatie</a:t>
            </a:r>
            <a:endParaRPr lang="en-NL" b="1" dirty="0">
              <a:solidFill>
                <a:srgbClr val="005DA9"/>
              </a:solidFill>
              <a:latin typeface="Calibri"/>
            </a:endParaRPr>
          </a:p>
        </p:txBody>
      </p:sp>
      <p:pic>
        <p:nvPicPr>
          <p:cNvPr id="3" name="Picture 2">
            <a:extLst>
              <a:ext uri="{FF2B5EF4-FFF2-40B4-BE49-F238E27FC236}">
                <a16:creationId xmlns:a16="http://schemas.microsoft.com/office/drawing/2014/main" id="{FD399A2E-B267-1857-2EA8-013B191E3149}"/>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2563" y="2965247"/>
            <a:ext cx="1793078" cy="1322700"/>
          </a:xfrm>
          <a:prstGeom prst="rect">
            <a:avLst/>
          </a:prstGeom>
        </p:spPr>
      </p:pic>
    </p:spTree>
    <p:extLst>
      <p:ext uri="{BB962C8B-B14F-4D97-AF65-F5344CB8AC3E}">
        <p14:creationId xmlns:p14="http://schemas.microsoft.com/office/powerpoint/2010/main" val="2508178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3FE98-BE1A-BE5F-C918-406E60F44EB0}"/>
            </a:ext>
          </a:extLst>
        </p:cNvPr>
        <p:cNvGrpSpPr/>
        <p:nvPr/>
      </p:nvGrpSpPr>
      <p:grpSpPr>
        <a:xfrm>
          <a:off x="0" y="0"/>
          <a:ext cx="0" cy="0"/>
          <a:chOff x="0" y="0"/>
          <a:chExt cx="0" cy="0"/>
        </a:xfrm>
      </p:grpSpPr>
      <p:sp>
        <p:nvSpPr>
          <p:cNvPr id="30" name="Voorzieningen omvattende ellips">
            <a:extLst>
              <a:ext uri="{FF2B5EF4-FFF2-40B4-BE49-F238E27FC236}">
                <a16:creationId xmlns:a16="http://schemas.microsoft.com/office/drawing/2014/main" id="{6528DF5B-DB69-CDB4-EF6F-AE090F07F366}"/>
              </a:ext>
            </a:extLst>
          </p:cNvPr>
          <p:cNvSpPr/>
          <p:nvPr/>
        </p:nvSpPr>
        <p:spPr>
          <a:xfrm>
            <a:off x="1919536" y="574866"/>
            <a:ext cx="8352928" cy="6016916"/>
          </a:xfrm>
          <a:prstGeom prst="ellipse">
            <a:avLst/>
          </a:prstGeom>
          <a:solidFill>
            <a:srgbClr val="7FA9B8">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dirty="0"/>
          </a:p>
        </p:txBody>
      </p:sp>
      <p:sp>
        <p:nvSpPr>
          <p:cNvPr id="13" name="Voorzieningen omvattende ellips">
            <a:extLst>
              <a:ext uri="{FF2B5EF4-FFF2-40B4-BE49-F238E27FC236}">
                <a16:creationId xmlns:a16="http://schemas.microsoft.com/office/drawing/2014/main" id="{1AAAE9C3-83EE-7313-778F-509A882A88B6}"/>
              </a:ext>
            </a:extLst>
          </p:cNvPr>
          <p:cNvSpPr/>
          <p:nvPr/>
        </p:nvSpPr>
        <p:spPr>
          <a:xfrm>
            <a:off x="88856" y="414972"/>
            <a:ext cx="11983808" cy="6336704"/>
          </a:xfrm>
          <a:prstGeom prst="ellipse">
            <a:avLst/>
          </a:prstGeom>
          <a:noFill/>
          <a:ln w="31750">
            <a:solidFill>
              <a:srgbClr val="FBBA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erkgroep Communicatie">
            <a:extLst>
              <a:ext uri="{FF2B5EF4-FFF2-40B4-BE49-F238E27FC236}">
                <a16:creationId xmlns:a16="http://schemas.microsoft.com/office/drawing/2014/main" id="{F4992EE7-92AC-36CD-B517-0D06928F090C}"/>
              </a:ext>
            </a:extLst>
          </p:cNvPr>
          <p:cNvSpPr/>
          <p:nvPr/>
        </p:nvSpPr>
        <p:spPr>
          <a:xfrm>
            <a:off x="4828032" y="698348"/>
            <a:ext cx="2697480" cy="2697480"/>
          </a:xfrm>
          <a:prstGeom prst="ellipse">
            <a:avLst/>
          </a:prstGeom>
          <a:solidFill>
            <a:srgbClr val="005DA9"/>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Werkgroep Omgeving Energie en Milieu">
            <a:extLst>
              <a:ext uri="{FF2B5EF4-FFF2-40B4-BE49-F238E27FC236}">
                <a16:creationId xmlns:a16="http://schemas.microsoft.com/office/drawing/2014/main" id="{31048FFA-B82A-6521-DBF2-7DD28031D3BF}"/>
              </a:ext>
            </a:extLst>
          </p:cNvPr>
          <p:cNvSpPr/>
          <p:nvPr/>
        </p:nvSpPr>
        <p:spPr>
          <a:xfrm>
            <a:off x="6355080" y="2047088"/>
            <a:ext cx="2697480" cy="2697480"/>
          </a:xfrm>
          <a:prstGeom prst="ellipse">
            <a:avLst/>
          </a:prstGeom>
          <a:solidFill>
            <a:srgbClr val="196B24"/>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Werkgroep Infrastructuur">
            <a:extLst>
              <a:ext uri="{FF2B5EF4-FFF2-40B4-BE49-F238E27FC236}">
                <a16:creationId xmlns:a16="http://schemas.microsoft.com/office/drawing/2014/main" id="{DB74D338-F79D-235D-B798-D73DA1FB8F49}"/>
              </a:ext>
            </a:extLst>
          </p:cNvPr>
          <p:cNvSpPr/>
          <p:nvPr/>
        </p:nvSpPr>
        <p:spPr>
          <a:xfrm>
            <a:off x="4828032" y="3395828"/>
            <a:ext cx="2697480" cy="2697480"/>
          </a:xfrm>
          <a:prstGeom prst="ellipse">
            <a:avLst/>
          </a:prstGeom>
          <a:solidFill>
            <a:srgbClr val="0F9ED5"/>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Pictogram — Infrastructuur" descr="infrastructure.svg.r512.png">
            <a:extLst>
              <a:ext uri="{FF2B5EF4-FFF2-40B4-BE49-F238E27FC236}">
                <a16:creationId xmlns:a16="http://schemas.microsoft.com/office/drawing/2014/main" id="{2CC04BC8-8350-90AF-05D5-5BCF6EB2B18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18660" y="5052964"/>
            <a:ext cx="761944" cy="761944"/>
          </a:xfrm>
          <a:prstGeom prst="rect">
            <a:avLst/>
          </a:prstGeom>
        </p:spPr>
      </p:pic>
      <p:pic>
        <p:nvPicPr>
          <p:cNvPr id="28" name="Picture 27">
            <a:extLst>
              <a:ext uri="{FF2B5EF4-FFF2-40B4-BE49-F238E27FC236}">
                <a16:creationId xmlns:a16="http://schemas.microsoft.com/office/drawing/2014/main" id="{0C2C9388-02EF-A0CF-41EB-1DD6DFB82D9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328770" y="3196980"/>
            <a:ext cx="2589584" cy="611430"/>
          </a:xfrm>
          <a:prstGeom prst="rect">
            <a:avLst/>
          </a:prstGeom>
        </p:spPr>
      </p:pic>
      <p:sp>
        <p:nvSpPr>
          <p:cNvPr id="31" name="TextBox 30">
            <a:extLst>
              <a:ext uri="{FF2B5EF4-FFF2-40B4-BE49-F238E27FC236}">
                <a16:creationId xmlns:a16="http://schemas.microsoft.com/office/drawing/2014/main" id="{0723A9FD-2AAF-FD88-B095-99ED5001956E}"/>
              </a:ext>
            </a:extLst>
          </p:cNvPr>
          <p:cNvSpPr txBox="1"/>
          <p:nvPr/>
        </p:nvSpPr>
        <p:spPr>
          <a:xfrm>
            <a:off x="5381972" y="6113417"/>
            <a:ext cx="1650132" cy="461665"/>
          </a:xfrm>
          <a:prstGeom prst="rect">
            <a:avLst/>
          </a:prstGeom>
          <a:noFill/>
        </p:spPr>
        <p:txBody>
          <a:bodyPr wrap="none" rtlCol="0">
            <a:spAutoFit/>
          </a:bodyPr>
          <a:lstStyle/>
          <a:p>
            <a:r>
              <a:rPr lang="en-GB" b="1" dirty="0" err="1">
                <a:solidFill>
                  <a:srgbClr val="005DA9"/>
                </a:solidFill>
                <a:latin typeface="Calibri"/>
              </a:rPr>
              <a:t>participatie</a:t>
            </a:r>
            <a:endParaRPr lang="en-NL" b="1" dirty="0">
              <a:solidFill>
                <a:srgbClr val="005DA9"/>
              </a:solidFill>
              <a:latin typeface="Calibri"/>
            </a:endParaRPr>
          </a:p>
        </p:txBody>
      </p:sp>
      <p:sp>
        <p:nvSpPr>
          <p:cNvPr id="17" name="Label Omgeving Energie en Milieu">
            <a:extLst>
              <a:ext uri="{FF2B5EF4-FFF2-40B4-BE49-F238E27FC236}">
                <a16:creationId xmlns:a16="http://schemas.microsoft.com/office/drawing/2014/main" id="{573E7709-D3C2-F517-86B8-0A42434542EF}"/>
              </a:ext>
            </a:extLst>
          </p:cNvPr>
          <p:cNvSpPr txBox="1"/>
          <p:nvPr/>
        </p:nvSpPr>
        <p:spPr>
          <a:xfrm>
            <a:off x="7487777" y="3224044"/>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Omgeving</a:t>
            </a:r>
            <a:r>
              <a:rPr sz="1900" b="1" dirty="0">
                <a:solidFill>
                  <a:srgbClr val="FFFFFF"/>
                </a:solidFill>
                <a:latin typeface="Calibri"/>
              </a:rPr>
              <a:t>,</a:t>
            </a:r>
          </a:p>
          <a:p>
            <a:pPr algn="ctr">
              <a:spcBef>
                <a:spcPts val="0"/>
              </a:spcBef>
              <a:spcAft>
                <a:spcPts val="0"/>
              </a:spcAft>
            </a:pPr>
            <a:r>
              <a:rPr sz="1900" b="1" dirty="0">
                <a:solidFill>
                  <a:srgbClr val="FFFFFF"/>
                </a:solidFill>
                <a:latin typeface="Calibri"/>
              </a:rPr>
              <a:t>Energie &amp;</a:t>
            </a:r>
          </a:p>
          <a:p>
            <a:pPr algn="ctr">
              <a:spcBef>
                <a:spcPts val="0"/>
              </a:spcBef>
              <a:spcAft>
                <a:spcPts val="0"/>
              </a:spcAft>
            </a:pPr>
            <a:r>
              <a:rPr sz="1900" b="1" dirty="0">
                <a:solidFill>
                  <a:srgbClr val="FFFFFF"/>
                </a:solidFill>
                <a:latin typeface="Calibri"/>
              </a:rPr>
              <a:t>Milieu</a:t>
            </a:r>
          </a:p>
        </p:txBody>
      </p:sp>
      <p:sp>
        <p:nvSpPr>
          <p:cNvPr id="22" name="Label Infrastructuur">
            <a:extLst>
              <a:ext uri="{FF2B5EF4-FFF2-40B4-BE49-F238E27FC236}">
                <a16:creationId xmlns:a16="http://schemas.microsoft.com/office/drawing/2014/main" id="{A56EFD27-E06B-0CAB-7A5B-ACA154BB93DB}"/>
              </a:ext>
            </a:extLst>
          </p:cNvPr>
          <p:cNvSpPr txBox="1"/>
          <p:nvPr/>
        </p:nvSpPr>
        <p:spPr>
          <a:xfrm>
            <a:off x="5193792" y="4795962"/>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Infrastructuur</a:t>
            </a:r>
            <a:endParaRPr sz="1900" b="1" dirty="0">
              <a:solidFill>
                <a:srgbClr val="FFFFFF"/>
              </a:solidFill>
              <a:latin typeface="Calibri"/>
            </a:endParaRPr>
          </a:p>
        </p:txBody>
      </p:sp>
      <p:pic>
        <p:nvPicPr>
          <p:cNvPr id="37" name="Pictogram — Infrastructuur" descr="infrastructure.svg.r512.png">
            <a:extLst>
              <a:ext uri="{FF2B5EF4-FFF2-40B4-BE49-F238E27FC236}">
                <a16:creationId xmlns:a16="http://schemas.microsoft.com/office/drawing/2014/main" id="{D752C77A-B368-342C-E659-B453F973126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26066" y="5138612"/>
            <a:ext cx="761944" cy="761944"/>
          </a:xfrm>
          <a:prstGeom prst="rect">
            <a:avLst/>
          </a:prstGeom>
        </p:spPr>
      </p:pic>
      <p:sp>
        <p:nvSpPr>
          <p:cNvPr id="7" name="Werkgroep Wonen Welzijn en Zorg">
            <a:extLst>
              <a:ext uri="{FF2B5EF4-FFF2-40B4-BE49-F238E27FC236}">
                <a16:creationId xmlns:a16="http://schemas.microsoft.com/office/drawing/2014/main" id="{282DBD66-3881-9EFC-0848-9194853D24B3}"/>
              </a:ext>
            </a:extLst>
          </p:cNvPr>
          <p:cNvSpPr/>
          <p:nvPr/>
        </p:nvSpPr>
        <p:spPr>
          <a:xfrm>
            <a:off x="3315743" y="838942"/>
            <a:ext cx="5113772" cy="5113772"/>
          </a:xfrm>
          <a:prstGeom prst="ellipse">
            <a:avLst/>
          </a:prstGeom>
          <a:solidFill>
            <a:srgbClr val="FBBA00"/>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lIns="792000" rIns="0" rtlCol="0" anchor="ctr"/>
          <a:lstStyle/>
          <a:p>
            <a:pPr>
              <a:lnSpc>
                <a:spcPct val="100000"/>
              </a:lnSpc>
              <a:spcBef>
                <a:spcPts val="0"/>
              </a:spcBef>
            </a:pPr>
            <a:endParaRPr lang="nl-NL"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D0C69A4-1658-0952-8D2F-5EA1459C3DF8}"/>
              </a:ext>
            </a:extLst>
          </p:cNvPr>
          <p:cNvSpPr txBox="1"/>
          <p:nvPr/>
        </p:nvSpPr>
        <p:spPr>
          <a:xfrm>
            <a:off x="4981145" y="1730767"/>
            <a:ext cx="3598262" cy="3785652"/>
          </a:xfrm>
          <a:prstGeom prst="rect">
            <a:avLst/>
          </a:prstGeom>
          <a:noFill/>
        </p:spPr>
        <p:txBody>
          <a:bodyPr wrap="square" rtlCol="0">
            <a:spAutoFit/>
          </a:bodyPr>
          <a:lstStyle/>
          <a:p>
            <a:pPr marL="342900" indent="-342900">
              <a:lnSpc>
                <a:spcPct val="100000"/>
              </a:lnSpc>
              <a:spcBef>
                <a:spcPts val="0"/>
              </a:spcBef>
              <a:buFont typeface="Arial" panose="020B0604020202020204" pitchFamily="34" charset="0"/>
              <a:buChar char="•"/>
            </a:pPr>
            <a:r>
              <a:rPr lang="nl-NL" dirty="0">
                <a:solidFill>
                  <a:schemeClr val="tx2"/>
                </a:solidFill>
                <a:latin typeface="Calibri" panose="020F0502020204030204" pitchFamily="34" charset="0"/>
                <a:cs typeface="Calibri" panose="020F0502020204030204" pitchFamily="34" charset="0"/>
              </a:rPr>
              <a:t>Verbinden &amp;</a:t>
            </a:r>
            <a:br>
              <a:rPr lang="nl-NL" dirty="0">
                <a:solidFill>
                  <a:schemeClr val="tx2"/>
                </a:solidFill>
                <a:latin typeface="Calibri" panose="020F0502020204030204" pitchFamily="34" charset="0"/>
                <a:cs typeface="Calibri" panose="020F0502020204030204" pitchFamily="34" charset="0"/>
              </a:rPr>
            </a:br>
            <a:r>
              <a:rPr lang="nl-NL" dirty="0">
                <a:solidFill>
                  <a:schemeClr val="tx2"/>
                </a:solidFill>
                <a:latin typeface="Calibri" panose="020F0502020204030204" pitchFamily="34" charset="0"/>
                <a:cs typeface="Calibri" panose="020F0502020204030204" pitchFamily="34" charset="0"/>
              </a:rPr>
              <a:t>ontmoeten</a:t>
            </a:r>
          </a:p>
          <a:p>
            <a:pPr marL="342900" indent="-342900">
              <a:lnSpc>
                <a:spcPct val="100000"/>
              </a:lnSpc>
              <a:spcBef>
                <a:spcPts val="0"/>
              </a:spcBef>
              <a:buFont typeface="Arial" panose="020B0604020202020204" pitchFamily="34" charset="0"/>
              <a:buChar char="•"/>
            </a:pPr>
            <a:r>
              <a:rPr lang="nl-NL" dirty="0">
                <a:solidFill>
                  <a:schemeClr val="tx2"/>
                </a:solidFill>
                <a:latin typeface="Calibri" panose="020F0502020204030204" pitchFamily="34" charset="0"/>
                <a:cs typeface="Calibri" panose="020F0502020204030204" pitchFamily="34" charset="0"/>
              </a:rPr>
              <a:t>Welkom op Sterksel</a:t>
            </a:r>
          </a:p>
          <a:p>
            <a:pPr marL="342900" indent="-342900">
              <a:lnSpc>
                <a:spcPct val="100000"/>
              </a:lnSpc>
              <a:spcBef>
                <a:spcPts val="0"/>
              </a:spcBef>
              <a:buFont typeface="Arial" panose="020B0604020202020204" pitchFamily="34" charset="0"/>
              <a:buChar char="•"/>
            </a:pPr>
            <a:r>
              <a:rPr lang="nl-NL" dirty="0">
                <a:solidFill>
                  <a:schemeClr val="tx2"/>
                </a:solidFill>
                <a:latin typeface="Calibri" panose="020F0502020204030204" pitchFamily="34" charset="0"/>
                <a:cs typeface="Calibri" panose="020F0502020204030204" pitchFamily="34" charset="0"/>
              </a:rPr>
              <a:t>Sociaal netwerk: 34 buurtcontactpersonen</a:t>
            </a:r>
          </a:p>
          <a:p>
            <a:pPr marL="342900" indent="-342900">
              <a:buFont typeface="Arial" panose="020B0604020202020204" pitchFamily="34" charset="0"/>
              <a:buChar char="•"/>
            </a:pPr>
            <a:r>
              <a:rPr lang="nl-NL" dirty="0">
                <a:solidFill>
                  <a:schemeClr val="tx2"/>
                </a:solidFill>
                <a:latin typeface="Calibri" panose="020F0502020204030204" pitchFamily="34" charset="0"/>
                <a:cs typeface="Calibri" panose="020F0502020204030204" pitchFamily="34" charset="0"/>
              </a:rPr>
              <a:t>Ondersteunen bij werven en behouden van vrijwilligers </a:t>
            </a:r>
          </a:p>
          <a:p>
            <a:pPr marL="342900" indent="-342900">
              <a:lnSpc>
                <a:spcPct val="100000"/>
              </a:lnSpc>
              <a:spcBef>
                <a:spcPts val="0"/>
              </a:spcBef>
              <a:buFont typeface="Arial" panose="020B0604020202020204" pitchFamily="34" charset="0"/>
              <a:buChar char="•"/>
            </a:pPr>
            <a:endParaRPr lang="nl-NL" dirty="0">
              <a:solidFill>
                <a:schemeClr val="tx2"/>
              </a:solidFill>
              <a:latin typeface="Calibri" panose="020F0502020204030204" pitchFamily="34" charset="0"/>
              <a:cs typeface="Calibri" panose="020F0502020204030204" pitchFamily="34" charset="0"/>
            </a:endParaRPr>
          </a:p>
          <a:p>
            <a:endParaRPr lang="en-NL" dirty="0"/>
          </a:p>
        </p:txBody>
      </p:sp>
      <p:sp>
        <p:nvSpPr>
          <p:cNvPr id="25" name="Label Wonen Welzijn en Zorg">
            <a:extLst>
              <a:ext uri="{FF2B5EF4-FFF2-40B4-BE49-F238E27FC236}">
                <a16:creationId xmlns:a16="http://schemas.microsoft.com/office/drawing/2014/main" id="{F3EA1002-789F-13CF-5DC3-9D315B7F775E}"/>
              </a:ext>
            </a:extLst>
          </p:cNvPr>
          <p:cNvSpPr txBox="1"/>
          <p:nvPr/>
        </p:nvSpPr>
        <p:spPr>
          <a:xfrm>
            <a:off x="3486150" y="2558065"/>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003F73"/>
                </a:solidFill>
                <a:latin typeface="Calibri"/>
              </a:rPr>
              <a:t>Wonen</a:t>
            </a:r>
            <a:r>
              <a:rPr sz="1900" b="1" dirty="0">
                <a:solidFill>
                  <a:srgbClr val="003F73"/>
                </a:solidFill>
                <a:latin typeface="Calibri"/>
              </a:rPr>
              <a:t>,</a:t>
            </a:r>
          </a:p>
          <a:p>
            <a:pPr algn="ctr">
              <a:spcBef>
                <a:spcPts val="0"/>
              </a:spcBef>
              <a:spcAft>
                <a:spcPts val="0"/>
              </a:spcAft>
            </a:pPr>
            <a:r>
              <a:rPr sz="1900" b="1" dirty="0" err="1">
                <a:solidFill>
                  <a:srgbClr val="003F73"/>
                </a:solidFill>
                <a:latin typeface="Calibri"/>
              </a:rPr>
              <a:t>Welzijn</a:t>
            </a:r>
            <a:r>
              <a:rPr sz="1900" b="1" dirty="0">
                <a:solidFill>
                  <a:srgbClr val="003F73"/>
                </a:solidFill>
                <a:latin typeface="Calibri"/>
              </a:rPr>
              <a:t> </a:t>
            </a:r>
            <a:r>
              <a:rPr sz="1900" b="1" dirty="0" err="1">
                <a:solidFill>
                  <a:srgbClr val="003F73"/>
                </a:solidFill>
                <a:latin typeface="Calibri"/>
              </a:rPr>
              <a:t>en</a:t>
            </a:r>
            <a:endParaRPr sz="1900" b="1" dirty="0">
              <a:solidFill>
                <a:srgbClr val="003F73"/>
              </a:solidFill>
              <a:latin typeface="Calibri"/>
            </a:endParaRPr>
          </a:p>
          <a:p>
            <a:pPr algn="ctr">
              <a:spcBef>
                <a:spcPts val="0"/>
              </a:spcBef>
              <a:spcAft>
                <a:spcPts val="0"/>
              </a:spcAft>
            </a:pPr>
            <a:r>
              <a:rPr sz="1900" b="1" dirty="0">
                <a:solidFill>
                  <a:srgbClr val="003F73"/>
                </a:solidFill>
                <a:latin typeface="Calibri"/>
              </a:rPr>
              <a:t>Zorg</a:t>
            </a:r>
          </a:p>
        </p:txBody>
      </p:sp>
      <p:pic>
        <p:nvPicPr>
          <p:cNvPr id="35" name="Pictogram — Wonen, Welzijn en Zorg" descr="care.svg.r512.png">
            <a:extLst>
              <a:ext uri="{FF2B5EF4-FFF2-40B4-BE49-F238E27FC236}">
                <a16:creationId xmlns:a16="http://schemas.microsoft.com/office/drawing/2014/main" id="{CB6D0208-1F51-AC6B-4D9C-581014902A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43099" y="3583324"/>
            <a:ext cx="761944" cy="761944"/>
          </a:xfrm>
          <a:prstGeom prst="rect">
            <a:avLst/>
          </a:prstGeom>
        </p:spPr>
      </p:pic>
      <p:pic>
        <p:nvPicPr>
          <p:cNvPr id="8" name="Picture 7">
            <a:extLst>
              <a:ext uri="{FF2B5EF4-FFF2-40B4-BE49-F238E27FC236}">
                <a16:creationId xmlns:a16="http://schemas.microsoft.com/office/drawing/2014/main" id="{5EED7F63-C403-DDF9-07EF-F4DDF06948C3}"/>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2563" y="2965247"/>
            <a:ext cx="1793078" cy="1322700"/>
          </a:xfrm>
          <a:prstGeom prst="rect">
            <a:avLst/>
          </a:prstGeom>
        </p:spPr>
      </p:pic>
    </p:spTree>
    <p:extLst>
      <p:ext uri="{BB962C8B-B14F-4D97-AF65-F5344CB8AC3E}">
        <p14:creationId xmlns:p14="http://schemas.microsoft.com/office/powerpoint/2010/main" val="1700167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09781-83DC-DC73-3235-07C29BB3B369}"/>
            </a:ext>
          </a:extLst>
        </p:cNvPr>
        <p:cNvGrpSpPr/>
        <p:nvPr/>
      </p:nvGrpSpPr>
      <p:grpSpPr>
        <a:xfrm>
          <a:off x="0" y="0"/>
          <a:ext cx="0" cy="0"/>
          <a:chOff x="0" y="0"/>
          <a:chExt cx="0" cy="0"/>
        </a:xfrm>
      </p:grpSpPr>
      <p:sp>
        <p:nvSpPr>
          <p:cNvPr id="30" name="Voorzieningen omvattende ellips">
            <a:extLst>
              <a:ext uri="{FF2B5EF4-FFF2-40B4-BE49-F238E27FC236}">
                <a16:creationId xmlns:a16="http://schemas.microsoft.com/office/drawing/2014/main" id="{7EB12803-54E0-3F8D-444F-BD3B391E5660}"/>
              </a:ext>
            </a:extLst>
          </p:cNvPr>
          <p:cNvSpPr/>
          <p:nvPr/>
        </p:nvSpPr>
        <p:spPr>
          <a:xfrm>
            <a:off x="1919536" y="574866"/>
            <a:ext cx="8352928" cy="6016916"/>
          </a:xfrm>
          <a:prstGeom prst="ellipse">
            <a:avLst/>
          </a:prstGeom>
          <a:solidFill>
            <a:srgbClr val="7FA9B8">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dirty="0"/>
          </a:p>
        </p:txBody>
      </p:sp>
      <p:sp>
        <p:nvSpPr>
          <p:cNvPr id="13" name="Voorzieningen omvattende ellips">
            <a:extLst>
              <a:ext uri="{FF2B5EF4-FFF2-40B4-BE49-F238E27FC236}">
                <a16:creationId xmlns:a16="http://schemas.microsoft.com/office/drawing/2014/main" id="{B5B6334B-0CF1-5F44-3470-90C9DCE0BE87}"/>
              </a:ext>
            </a:extLst>
          </p:cNvPr>
          <p:cNvSpPr/>
          <p:nvPr/>
        </p:nvSpPr>
        <p:spPr>
          <a:xfrm>
            <a:off x="88856" y="414972"/>
            <a:ext cx="11983808" cy="6336704"/>
          </a:xfrm>
          <a:prstGeom prst="ellipse">
            <a:avLst/>
          </a:prstGeom>
          <a:noFill/>
          <a:ln w="31750">
            <a:solidFill>
              <a:srgbClr val="FBBA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erkgroep Communicatie">
            <a:extLst>
              <a:ext uri="{FF2B5EF4-FFF2-40B4-BE49-F238E27FC236}">
                <a16:creationId xmlns:a16="http://schemas.microsoft.com/office/drawing/2014/main" id="{ED7BF213-FD11-79E9-47C1-F48655F37AFD}"/>
              </a:ext>
            </a:extLst>
          </p:cNvPr>
          <p:cNvSpPr/>
          <p:nvPr/>
        </p:nvSpPr>
        <p:spPr>
          <a:xfrm>
            <a:off x="4828032" y="698348"/>
            <a:ext cx="2697480" cy="2697480"/>
          </a:xfrm>
          <a:prstGeom prst="ellipse">
            <a:avLst/>
          </a:prstGeom>
          <a:solidFill>
            <a:srgbClr val="005DA9"/>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Werkgroep Omgeving Energie en Milieu">
            <a:extLst>
              <a:ext uri="{FF2B5EF4-FFF2-40B4-BE49-F238E27FC236}">
                <a16:creationId xmlns:a16="http://schemas.microsoft.com/office/drawing/2014/main" id="{57D00224-89D1-2C4E-0DB0-B785482B4CC0}"/>
              </a:ext>
            </a:extLst>
          </p:cNvPr>
          <p:cNvSpPr/>
          <p:nvPr/>
        </p:nvSpPr>
        <p:spPr>
          <a:xfrm>
            <a:off x="6355080" y="2047088"/>
            <a:ext cx="2697480" cy="2697480"/>
          </a:xfrm>
          <a:prstGeom prst="ellipse">
            <a:avLst/>
          </a:prstGeom>
          <a:solidFill>
            <a:srgbClr val="196B24"/>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Werkgroep Infrastructuur">
            <a:extLst>
              <a:ext uri="{FF2B5EF4-FFF2-40B4-BE49-F238E27FC236}">
                <a16:creationId xmlns:a16="http://schemas.microsoft.com/office/drawing/2014/main" id="{97DF9897-3A86-8CA0-FCDD-FAB740C6CD77}"/>
              </a:ext>
            </a:extLst>
          </p:cNvPr>
          <p:cNvSpPr/>
          <p:nvPr/>
        </p:nvSpPr>
        <p:spPr>
          <a:xfrm>
            <a:off x="4828032" y="3395828"/>
            <a:ext cx="2697480" cy="2697480"/>
          </a:xfrm>
          <a:prstGeom prst="ellipse">
            <a:avLst/>
          </a:prstGeom>
          <a:solidFill>
            <a:srgbClr val="0F9ED5"/>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Werkgroep Wonen Welzijn en Zorg">
            <a:extLst>
              <a:ext uri="{FF2B5EF4-FFF2-40B4-BE49-F238E27FC236}">
                <a16:creationId xmlns:a16="http://schemas.microsoft.com/office/drawing/2014/main" id="{9D3F90D2-1649-B031-45CC-3C8317E4E50E}"/>
              </a:ext>
            </a:extLst>
          </p:cNvPr>
          <p:cNvSpPr/>
          <p:nvPr/>
        </p:nvSpPr>
        <p:spPr>
          <a:xfrm>
            <a:off x="3300984" y="2047088"/>
            <a:ext cx="2697480" cy="2697480"/>
          </a:xfrm>
          <a:prstGeom prst="ellipse">
            <a:avLst/>
          </a:prstGeom>
          <a:solidFill>
            <a:srgbClr val="FBBA00"/>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Eén Dorpsraad hub">
            <a:extLst>
              <a:ext uri="{FF2B5EF4-FFF2-40B4-BE49-F238E27FC236}">
                <a16:creationId xmlns:a16="http://schemas.microsoft.com/office/drawing/2014/main" id="{EF286FA1-F209-63C3-A719-A84A5ACF8C91}"/>
              </a:ext>
            </a:extLst>
          </p:cNvPr>
          <p:cNvSpPr/>
          <p:nvPr/>
        </p:nvSpPr>
        <p:spPr>
          <a:xfrm>
            <a:off x="5033772" y="2252828"/>
            <a:ext cx="2286000" cy="2286000"/>
          </a:xfrm>
          <a:prstGeom prst="ellipse">
            <a:avLst/>
          </a:prstGeom>
          <a:solidFill>
            <a:schemeClr val="bg1"/>
          </a:solidFill>
          <a:ln w="63500">
            <a:solidFill>
              <a:srgbClr val="FBBA00"/>
            </a:solidFill>
          </a:ln>
        </p:spPr>
        <p:style>
          <a:lnRef idx="1">
            <a:schemeClr val="accent1"/>
          </a:lnRef>
          <a:fillRef idx="3">
            <a:schemeClr val="accent1"/>
          </a:fillRef>
          <a:effectRef idx="2">
            <a:schemeClr val="accent1"/>
          </a:effectRef>
          <a:fontRef idx="minor">
            <a:schemeClr val="lt1"/>
          </a:fontRef>
        </p:style>
        <p:txBody>
          <a:bodyPr wrap="square" lIns="146304" tIns="91440" rIns="146304" bIns="91440" rtlCol="0" anchor="ctr"/>
          <a:lstStyle/>
          <a:p>
            <a:pPr algn="ctr">
              <a:spcBef>
                <a:spcPts val="0"/>
              </a:spcBef>
              <a:spcAft>
                <a:spcPts val="100"/>
              </a:spcAft>
            </a:pPr>
            <a:endParaRPr sz="1500" b="1" dirty="0">
              <a:solidFill>
                <a:srgbClr val="FFFFFF"/>
              </a:solidFill>
              <a:latin typeface="Calibri"/>
            </a:endParaRPr>
          </a:p>
        </p:txBody>
      </p:sp>
      <p:sp>
        <p:nvSpPr>
          <p:cNvPr id="9" name="Label Communicatie">
            <a:extLst>
              <a:ext uri="{FF2B5EF4-FFF2-40B4-BE49-F238E27FC236}">
                <a16:creationId xmlns:a16="http://schemas.microsoft.com/office/drawing/2014/main" id="{CC7A54FD-2B24-5813-ACA4-4A2E151D2D4B}"/>
              </a:ext>
            </a:extLst>
          </p:cNvPr>
          <p:cNvSpPr txBox="1"/>
          <p:nvPr/>
        </p:nvSpPr>
        <p:spPr>
          <a:xfrm>
            <a:off x="5216652" y="1483161"/>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Communicatie</a:t>
            </a:r>
            <a:endParaRPr sz="1900" b="1" dirty="0">
              <a:solidFill>
                <a:srgbClr val="FFFFFF"/>
              </a:solidFill>
              <a:latin typeface="Calibri"/>
            </a:endParaRPr>
          </a:p>
        </p:txBody>
      </p:sp>
      <p:sp>
        <p:nvSpPr>
          <p:cNvPr id="10" name="Label Omgeving Energie en Milieu">
            <a:extLst>
              <a:ext uri="{FF2B5EF4-FFF2-40B4-BE49-F238E27FC236}">
                <a16:creationId xmlns:a16="http://schemas.microsoft.com/office/drawing/2014/main" id="{D4F9B09A-9C4D-26F5-F494-2DC4FF5BA467}"/>
              </a:ext>
            </a:extLst>
          </p:cNvPr>
          <p:cNvSpPr txBox="1"/>
          <p:nvPr/>
        </p:nvSpPr>
        <p:spPr>
          <a:xfrm>
            <a:off x="7487777" y="3224044"/>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Omgeving</a:t>
            </a:r>
            <a:r>
              <a:rPr sz="1900" b="1" dirty="0">
                <a:solidFill>
                  <a:srgbClr val="FFFFFF"/>
                </a:solidFill>
                <a:latin typeface="Calibri"/>
              </a:rPr>
              <a:t>,</a:t>
            </a:r>
          </a:p>
          <a:p>
            <a:pPr algn="ctr">
              <a:spcBef>
                <a:spcPts val="0"/>
              </a:spcBef>
              <a:spcAft>
                <a:spcPts val="0"/>
              </a:spcAft>
            </a:pPr>
            <a:r>
              <a:rPr sz="1900" b="1" dirty="0">
                <a:solidFill>
                  <a:srgbClr val="FFFFFF"/>
                </a:solidFill>
                <a:latin typeface="Calibri"/>
              </a:rPr>
              <a:t>Energie &amp;</a:t>
            </a:r>
          </a:p>
          <a:p>
            <a:pPr algn="ctr">
              <a:spcBef>
                <a:spcPts val="0"/>
              </a:spcBef>
              <a:spcAft>
                <a:spcPts val="0"/>
              </a:spcAft>
            </a:pPr>
            <a:r>
              <a:rPr sz="1900" b="1" dirty="0">
                <a:solidFill>
                  <a:srgbClr val="FFFFFF"/>
                </a:solidFill>
                <a:latin typeface="Calibri"/>
              </a:rPr>
              <a:t>Milieu</a:t>
            </a:r>
          </a:p>
        </p:txBody>
      </p:sp>
      <p:sp>
        <p:nvSpPr>
          <p:cNvPr id="11" name="Label Infrastructuur">
            <a:extLst>
              <a:ext uri="{FF2B5EF4-FFF2-40B4-BE49-F238E27FC236}">
                <a16:creationId xmlns:a16="http://schemas.microsoft.com/office/drawing/2014/main" id="{23733FE2-DC38-5B46-E62A-BE4F26DBC22F}"/>
              </a:ext>
            </a:extLst>
          </p:cNvPr>
          <p:cNvSpPr txBox="1"/>
          <p:nvPr/>
        </p:nvSpPr>
        <p:spPr>
          <a:xfrm>
            <a:off x="5193792" y="4795962"/>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Infrastructuur</a:t>
            </a:r>
            <a:endParaRPr sz="1900" b="1" dirty="0">
              <a:solidFill>
                <a:srgbClr val="FFFFFF"/>
              </a:solidFill>
              <a:latin typeface="Calibri"/>
            </a:endParaRPr>
          </a:p>
        </p:txBody>
      </p:sp>
      <p:sp>
        <p:nvSpPr>
          <p:cNvPr id="12" name="Label Wonen Welzijn en Zorg">
            <a:extLst>
              <a:ext uri="{FF2B5EF4-FFF2-40B4-BE49-F238E27FC236}">
                <a16:creationId xmlns:a16="http://schemas.microsoft.com/office/drawing/2014/main" id="{BDB1DC4A-A1F1-D5D0-CA62-2C956D9185F6}"/>
              </a:ext>
            </a:extLst>
          </p:cNvPr>
          <p:cNvSpPr txBox="1"/>
          <p:nvPr/>
        </p:nvSpPr>
        <p:spPr>
          <a:xfrm>
            <a:off x="3486150" y="2558065"/>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003F73"/>
                </a:solidFill>
                <a:latin typeface="Calibri"/>
              </a:rPr>
              <a:t>Wonen</a:t>
            </a:r>
            <a:r>
              <a:rPr sz="1900" b="1" dirty="0">
                <a:solidFill>
                  <a:srgbClr val="003F73"/>
                </a:solidFill>
                <a:latin typeface="Calibri"/>
              </a:rPr>
              <a:t>,</a:t>
            </a:r>
          </a:p>
          <a:p>
            <a:pPr algn="ctr">
              <a:spcBef>
                <a:spcPts val="0"/>
              </a:spcBef>
              <a:spcAft>
                <a:spcPts val="0"/>
              </a:spcAft>
            </a:pPr>
            <a:r>
              <a:rPr sz="1900" b="1" dirty="0" err="1">
                <a:solidFill>
                  <a:srgbClr val="003F73"/>
                </a:solidFill>
                <a:latin typeface="Calibri"/>
              </a:rPr>
              <a:t>Welzijn</a:t>
            </a:r>
            <a:r>
              <a:rPr sz="1900" b="1" dirty="0">
                <a:solidFill>
                  <a:srgbClr val="003F73"/>
                </a:solidFill>
                <a:latin typeface="Calibri"/>
              </a:rPr>
              <a:t> </a:t>
            </a:r>
            <a:r>
              <a:rPr sz="1900" b="1" dirty="0" err="1">
                <a:solidFill>
                  <a:srgbClr val="003F73"/>
                </a:solidFill>
                <a:latin typeface="Calibri"/>
              </a:rPr>
              <a:t>en</a:t>
            </a:r>
            <a:endParaRPr sz="1900" b="1" dirty="0">
              <a:solidFill>
                <a:srgbClr val="003F73"/>
              </a:solidFill>
              <a:latin typeface="Calibri"/>
            </a:endParaRPr>
          </a:p>
          <a:p>
            <a:pPr algn="ctr">
              <a:spcBef>
                <a:spcPts val="0"/>
              </a:spcBef>
              <a:spcAft>
                <a:spcPts val="0"/>
              </a:spcAft>
            </a:pPr>
            <a:r>
              <a:rPr sz="1900" b="1" dirty="0">
                <a:solidFill>
                  <a:srgbClr val="003F73"/>
                </a:solidFill>
                <a:latin typeface="Calibri"/>
              </a:rPr>
              <a:t>Zorg</a:t>
            </a:r>
          </a:p>
        </p:txBody>
      </p:sp>
      <p:pic>
        <p:nvPicPr>
          <p:cNvPr id="19" name="Picture 18">
            <a:extLst>
              <a:ext uri="{FF2B5EF4-FFF2-40B4-BE49-F238E27FC236}">
                <a16:creationId xmlns:a16="http://schemas.microsoft.com/office/drawing/2014/main" id="{E51A550D-A087-E915-4601-B5596FD7D6F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159896" y="3015113"/>
            <a:ext cx="1970000" cy="725992"/>
          </a:xfrm>
          <a:prstGeom prst="rect">
            <a:avLst/>
          </a:prstGeom>
        </p:spPr>
      </p:pic>
      <p:pic>
        <p:nvPicPr>
          <p:cNvPr id="15" name="Pictogram — Communicatie" descr="communication.svg.r512.png">
            <a:extLst>
              <a:ext uri="{FF2B5EF4-FFF2-40B4-BE49-F238E27FC236}">
                <a16:creationId xmlns:a16="http://schemas.microsoft.com/office/drawing/2014/main" id="{0357947B-5EE6-5099-E446-C06ACEA6A5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2629" y="801302"/>
            <a:ext cx="761944" cy="761944"/>
          </a:xfrm>
          <a:prstGeom prst="rect">
            <a:avLst/>
          </a:prstGeom>
        </p:spPr>
      </p:pic>
      <p:pic>
        <p:nvPicPr>
          <p:cNvPr id="18" name="Pictogram — Omgeving, Energie &amp; Milieu" descr="environment.svg.r512.png">
            <a:extLst>
              <a:ext uri="{FF2B5EF4-FFF2-40B4-BE49-F238E27FC236}">
                <a16:creationId xmlns:a16="http://schemas.microsoft.com/office/drawing/2014/main" id="{67B8D028-106E-AE65-8B8A-E1E72E57FE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71869" y="2361510"/>
            <a:ext cx="761944" cy="761944"/>
          </a:xfrm>
          <a:prstGeom prst="rect">
            <a:avLst/>
          </a:prstGeom>
        </p:spPr>
      </p:pic>
      <p:pic>
        <p:nvPicPr>
          <p:cNvPr id="21" name="Pictogram — Wonen, Welzijn en Zorg" descr="care.svg.r512.png">
            <a:extLst>
              <a:ext uri="{FF2B5EF4-FFF2-40B4-BE49-F238E27FC236}">
                <a16:creationId xmlns:a16="http://schemas.microsoft.com/office/drawing/2014/main" id="{297435B8-7A52-E993-2FFC-FD3A9D95C82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43099" y="3583324"/>
            <a:ext cx="761944" cy="761944"/>
          </a:xfrm>
          <a:prstGeom prst="rect">
            <a:avLst/>
          </a:prstGeom>
        </p:spPr>
      </p:pic>
      <p:pic>
        <p:nvPicPr>
          <p:cNvPr id="23" name="Pictogram — Infrastructuur" descr="infrastructure.svg.r512.png">
            <a:extLst>
              <a:ext uri="{FF2B5EF4-FFF2-40B4-BE49-F238E27FC236}">
                <a16:creationId xmlns:a16="http://schemas.microsoft.com/office/drawing/2014/main" id="{240E6CE2-147A-4525-84E5-9721539696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26066" y="5138612"/>
            <a:ext cx="761944" cy="761944"/>
          </a:xfrm>
          <a:prstGeom prst="rect">
            <a:avLst/>
          </a:prstGeom>
        </p:spPr>
      </p:pic>
      <p:pic>
        <p:nvPicPr>
          <p:cNvPr id="28" name="Picture 27">
            <a:extLst>
              <a:ext uri="{FF2B5EF4-FFF2-40B4-BE49-F238E27FC236}">
                <a16:creationId xmlns:a16="http://schemas.microsoft.com/office/drawing/2014/main" id="{4C711D71-628B-F6CC-742A-B7DE52CA6D2E}"/>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328770" y="3196980"/>
            <a:ext cx="2589584" cy="611430"/>
          </a:xfrm>
          <a:prstGeom prst="rect">
            <a:avLst/>
          </a:prstGeom>
        </p:spPr>
      </p:pic>
      <p:sp>
        <p:nvSpPr>
          <p:cNvPr id="31" name="TextBox 30">
            <a:extLst>
              <a:ext uri="{FF2B5EF4-FFF2-40B4-BE49-F238E27FC236}">
                <a16:creationId xmlns:a16="http://schemas.microsoft.com/office/drawing/2014/main" id="{7F79A478-5B15-6A8A-3AD8-4D06585A60EA}"/>
              </a:ext>
            </a:extLst>
          </p:cNvPr>
          <p:cNvSpPr txBox="1"/>
          <p:nvPr/>
        </p:nvSpPr>
        <p:spPr>
          <a:xfrm>
            <a:off x="5381972" y="6113417"/>
            <a:ext cx="1650132" cy="461665"/>
          </a:xfrm>
          <a:prstGeom prst="rect">
            <a:avLst/>
          </a:prstGeom>
          <a:noFill/>
        </p:spPr>
        <p:txBody>
          <a:bodyPr wrap="none" rtlCol="0">
            <a:spAutoFit/>
          </a:bodyPr>
          <a:lstStyle/>
          <a:p>
            <a:r>
              <a:rPr lang="en-GB" b="1" dirty="0" err="1">
                <a:solidFill>
                  <a:srgbClr val="005DA9"/>
                </a:solidFill>
                <a:latin typeface="Calibri"/>
              </a:rPr>
              <a:t>participatie</a:t>
            </a:r>
            <a:endParaRPr lang="en-NL" b="1" dirty="0">
              <a:solidFill>
                <a:srgbClr val="005DA9"/>
              </a:solidFill>
              <a:latin typeface="Calibri"/>
            </a:endParaRPr>
          </a:p>
        </p:txBody>
      </p:sp>
      <p:pic>
        <p:nvPicPr>
          <p:cNvPr id="3" name="Picture 2">
            <a:extLst>
              <a:ext uri="{FF2B5EF4-FFF2-40B4-BE49-F238E27FC236}">
                <a16:creationId xmlns:a16="http://schemas.microsoft.com/office/drawing/2014/main" id="{76C14021-DAFB-0D47-1914-32871FFF0F8F}"/>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2563" y="2965247"/>
            <a:ext cx="1793078" cy="1322700"/>
          </a:xfrm>
          <a:prstGeom prst="rect">
            <a:avLst/>
          </a:prstGeom>
        </p:spPr>
      </p:pic>
    </p:spTree>
    <p:extLst>
      <p:ext uri="{BB962C8B-B14F-4D97-AF65-F5344CB8AC3E}">
        <p14:creationId xmlns:p14="http://schemas.microsoft.com/office/powerpoint/2010/main" val="643664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BEFC5-E301-9BF1-32DB-AAC212994F64}"/>
            </a:ext>
          </a:extLst>
        </p:cNvPr>
        <p:cNvGrpSpPr/>
        <p:nvPr/>
      </p:nvGrpSpPr>
      <p:grpSpPr>
        <a:xfrm>
          <a:off x="0" y="0"/>
          <a:ext cx="0" cy="0"/>
          <a:chOff x="0" y="0"/>
          <a:chExt cx="0" cy="0"/>
        </a:xfrm>
      </p:grpSpPr>
      <p:sp>
        <p:nvSpPr>
          <p:cNvPr id="30" name="Voorzieningen omvattende ellips">
            <a:extLst>
              <a:ext uri="{FF2B5EF4-FFF2-40B4-BE49-F238E27FC236}">
                <a16:creationId xmlns:a16="http://schemas.microsoft.com/office/drawing/2014/main" id="{E5443286-1A87-F477-C61C-ABF71ADFAC9E}"/>
              </a:ext>
            </a:extLst>
          </p:cNvPr>
          <p:cNvSpPr/>
          <p:nvPr/>
        </p:nvSpPr>
        <p:spPr>
          <a:xfrm>
            <a:off x="1919536" y="574866"/>
            <a:ext cx="8352928" cy="6016916"/>
          </a:xfrm>
          <a:prstGeom prst="ellipse">
            <a:avLst/>
          </a:prstGeom>
          <a:solidFill>
            <a:srgbClr val="7FA9B8">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dirty="0"/>
          </a:p>
        </p:txBody>
      </p:sp>
      <p:sp>
        <p:nvSpPr>
          <p:cNvPr id="13" name="Voorzieningen omvattende ellips">
            <a:extLst>
              <a:ext uri="{FF2B5EF4-FFF2-40B4-BE49-F238E27FC236}">
                <a16:creationId xmlns:a16="http://schemas.microsoft.com/office/drawing/2014/main" id="{AB7A5655-25B2-ECAE-0640-19A3FE0FE0D1}"/>
              </a:ext>
            </a:extLst>
          </p:cNvPr>
          <p:cNvSpPr/>
          <p:nvPr/>
        </p:nvSpPr>
        <p:spPr>
          <a:xfrm>
            <a:off x="88856" y="414972"/>
            <a:ext cx="11983808" cy="6336704"/>
          </a:xfrm>
          <a:prstGeom prst="ellipse">
            <a:avLst/>
          </a:prstGeom>
          <a:noFill/>
          <a:ln w="31750">
            <a:solidFill>
              <a:srgbClr val="FBBA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erkgroep Communicatie">
            <a:extLst>
              <a:ext uri="{FF2B5EF4-FFF2-40B4-BE49-F238E27FC236}">
                <a16:creationId xmlns:a16="http://schemas.microsoft.com/office/drawing/2014/main" id="{328C4C3D-A3C8-6A3F-6197-C4C6662EE33C}"/>
              </a:ext>
            </a:extLst>
          </p:cNvPr>
          <p:cNvSpPr/>
          <p:nvPr/>
        </p:nvSpPr>
        <p:spPr>
          <a:xfrm>
            <a:off x="4828032" y="698348"/>
            <a:ext cx="2697480" cy="2697480"/>
          </a:xfrm>
          <a:prstGeom prst="ellipse">
            <a:avLst/>
          </a:prstGeom>
          <a:solidFill>
            <a:srgbClr val="005DA9"/>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Werkgroep Omgeving Energie en Milieu">
            <a:extLst>
              <a:ext uri="{FF2B5EF4-FFF2-40B4-BE49-F238E27FC236}">
                <a16:creationId xmlns:a16="http://schemas.microsoft.com/office/drawing/2014/main" id="{D0060C10-C624-9658-2CBD-07DBF8C554C4}"/>
              </a:ext>
            </a:extLst>
          </p:cNvPr>
          <p:cNvSpPr/>
          <p:nvPr/>
        </p:nvSpPr>
        <p:spPr>
          <a:xfrm>
            <a:off x="6355080" y="2047088"/>
            <a:ext cx="2697480" cy="2697480"/>
          </a:xfrm>
          <a:prstGeom prst="ellipse">
            <a:avLst/>
          </a:prstGeom>
          <a:solidFill>
            <a:srgbClr val="196B24"/>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Werkgroep Wonen Welzijn en Zorg">
            <a:extLst>
              <a:ext uri="{FF2B5EF4-FFF2-40B4-BE49-F238E27FC236}">
                <a16:creationId xmlns:a16="http://schemas.microsoft.com/office/drawing/2014/main" id="{B38ED031-4A1B-D43C-6E2E-32C9BF98469E}"/>
              </a:ext>
            </a:extLst>
          </p:cNvPr>
          <p:cNvSpPr/>
          <p:nvPr/>
        </p:nvSpPr>
        <p:spPr>
          <a:xfrm>
            <a:off x="3300984" y="2047088"/>
            <a:ext cx="2697480" cy="2697480"/>
          </a:xfrm>
          <a:prstGeom prst="ellipse">
            <a:avLst/>
          </a:prstGeom>
          <a:solidFill>
            <a:srgbClr val="FBBA00"/>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8" name="Picture 27">
            <a:extLst>
              <a:ext uri="{FF2B5EF4-FFF2-40B4-BE49-F238E27FC236}">
                <a16:creationId xmlns:a16="http://schemas.microsoft.com/office/drawing/2014/main" id="{8A98DA52-557F-F42B-8E60-2C809DE726F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328770" y="3196980"/>
            <a:ext cx="2589584" cy="611430"/>
          </a:xfrm>
          <a:prstGeom prst="rect">
            <a:avLst/>
          </a:prstGeom>
        </p:spPr>
      </p:pic>
      <p:sp>
        <p:nvSpPr>
          <p:cNvPr id="31" name="TextBox 30">
            <a:extLst>
              <a:ext uri="{FF2B5EF4-FFF2-40B4-BE49-F238E27FC236}">
                <a16:creationId xmlns:a16="http://schemas.microsoft.com/office/drawing/2014/main" id="{C70BCA0B-AACC-D1F8-345A-CA214C868DA0}"/>
              </a:ext>
            </a:extLst>
          </p:cNvPr>
          <p:cNvSpPr txBox="1"/>
          <p:nvPr/>
        </p:nvSpPr>
        <p:spPr>
          <a:xfrm>
            <a:off x="5381972" y="6113417"/>
            <a:ext cx="1650132" cy="461665"/>
          </a:xfrm>
          <a:prstGeom prst="rect">
            <a:avLst/>
          </a:prstGeom>
          <a:noFill/>
        </p:spPr>
        <p:txBody>
          <a:bodyPr wrap="none" rtlCol="0">
            <a:spAutoFit/>
          </a:bodyPr>
          <a:lstStyle/>
          <a:p>
            <a:r>
              <a:rPr lang="en-GB" b="1" dirty="0" err="1">
                <a:solidFill>
                  <a:srgbClr val="005DA9"/>
                </a:solidFill>
                <a:latin typeface="Calibri"/>
              </a:rPr>
              <a:t>participatie</a:t>
            </a:r>
            <a:endParaRPr lang="en-NL" b="1" dirty="0">
              <a:solidFill>
                <a:srgbClr val="005DA9"/>
              </a:solidFill>
              <a:latin typeface="Calibri"/>
            </a:endParaRPr>
          </a:p>
        </p:txBody>
      </p:sp>
      <p:sp>
        <p:nvSpPr>
          <p:cNvPr id="6" name="Werkgroep Infrastructuur">
            <a:extLst>
              <a:ext uri="{FF2B5EF4-FFF2-40B4-BE49-F238E27FC236}">
                <a16:creationId xmlns:a16="http://schemas.microsoft.com/office/drawing/2014/main" id="{7A226542-065D-A1EC-4C57-2E7F939DB078}"/>
              </a:ext>
            </a:extLst>
          </p:cNvPr>
          <p:cNvSpPr/>
          <p:nvPr/>
        </p:nvSpPr>
        <p:spPr>
          <a:xfrm>
            <a:off x="3547872" y="804085"/>
            <a:ext cx="5257800" cy="5257800"/>
          </a:xfrm>
          <a:prstGeom prst="ellipse">
            <a:avLst/>
          </a:prstGeom>
          <a:solidFill>
            <a:srgbClr val="0F9ED5"/>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lIns="0" rIns="0" rtlCol="0" anchor="t"/>
          <a:lstStyle/>
          <a:p>
            <a:pPr marL="342900" indent="-342900" algn="ctr">
              <a:lnSpc>
                <a:spcPct val="100000"/>
              </a:lnSpc>
              <a:spcBef>
                <a:spcPts val="0"/>
              </a:spcBef>
              <a:buFont typeface="Arial" panose="020B0604020202020204" pitchFamily="34" charset="0"/>
              <a:buChar char="•"/>
            </a:pPr>
            <a:endParaRPr lang="nl-NL"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2C04BCE-A98E-C2EE-E07D-93F93322E23D}"/>
              </a:ext>
            </a:extLst>
          </p:cNvPr>
          <p:cNvSpPr txBox="1"/>
          <p:nvPr/>
        </p:nvSpPr>
        <p:spPr>
          <a:xfrm>
            <a:off x="3921612" y="2085312"/>
            <a:ext cx="4706123" cy="2677656"/>
          </a:xfrm>
          <a:prstGeom prst="rect">
            <a:avLst/>
          </a:prstGeom>
          <a:noFill/>
        </p:spPr>
        <p:txBody>
          <a:bodyPr wrap="square" rtlCol="0">
            <a:spAutoFit/>
          </a:bodyPr>
          <a:lstStyle/>
          <a:p>
            <a:pPr marL="342900" indent="-342900">
              <a:lnSpc>
                <a:spcPct val="100000"/>
              </a:lnSpc>
              <a:spcBef>
                <a:spcPts val="0"/>
              </a:spcBef>
              <a:buFont typeface="Arial" panose="020B0604020202020204" pitchFamily="34" charset="0"/>
              <a:buChar char="•"/>
            </a:pPr>
            <a:r>
              <a:rPr lang="nl-NL" dirty="0">
                <a:solidFill>
                  <a:schemeClr val="lt1"/>
                </a:solidFill>
                <a:latin typeface="Calibri" panose="020F0502020204030204" pitchFamily="34" charset="0"/>
                <a:ea typeface="Calibri" panose="020F0502020204030204" pitchFamily="34" charset="0"/>
                <a:cs typeface="Calibri" panose="020F0502020204030204" pitchFamily="34" charset="0"/>
              </a:rPr>
              <a:t>Veilige ontsluitingsweg Poort 43</a:t>
            </a:r>
          </a:p>
          <a:p>
            <a:pPr marL="342900" indent="-342900">
              <a:lnSpc>
                <a:spcPct val="100000"/>
              </a:lnSpc>
              <a:spcBef>
                <a:spcPts val="0"/>
              </a:spcBef>
              <a:buFont typeface="Arial" panose="020B0604020202020204" pitchFamily="34" charset="0"/>
              <a:buChar char="•"/>
            </a:pPr>
            <a:r>
              <a:rPr lang="nl-NL" dirty="0">
                <a:solidFill>
                  <a:schemeClr val="lt1"/>
                </a:solidFill>
                <a:latin typeface="Calibri" panose="020F0502020204030204" pitchFamily="34" charset="0"/>
                <a:ea typeface="Calibri" panose="020F0502020204030204" pitchFamily="34" charset="0"/>
                <a:cs typeface="Calibri" panose="020F0502020204030204" pitchFamily="34" charset="0"/>
              </a:rPr>
              <a:t>Verharding Kloosterlaan, veiliger </a:t>
            </a:r>
            <a:r>
              <a:rPr lang="nl-NL" dirty="0" err="1">
                <a:solidFill>
                  <a:schemeClr val="lt1"/>
                </a:solidFill>
                <a:latin typeface="Calibri" panose="020F0502020204030204" pitchFamily="34" charset="0"/>
                <a:ea typeface="Calibri" panose="020F0502020204030204" pitchFamily="34" charset="0"/>
                <a:cs typeface="Calibri" panose="020F0502020204030204" pitchFamily="34" charset="0"/>
              </a:rPr>
              <a:t>Jagerspad</a:t>
            </a:r>
            <a:endParaRPr lang="nl-NL" dirty="0">
              <a:solidFill>
                <a:schemeClr val="lt1"/>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0000"/>
              </a:lnSpc>
              <a:spcBef>
                <a:spcPts val="0"/>
              </a:spcBef>
              <a:buFont typeface="Arial" panose="020B0604020202020204" pitchFamily="34" charset="0"/>
              <a:buChar char="•"/>
            </a:pPr>
            <a:r>
              <a:rPr lang="nl-NL" dirty="0">
                <a:solidFill>
                  <a:schemeClr val="lt1"/>
                </a:solidFill>
                <a:latin typeface="Calibri" panose="020F0502020204030204" pitchFamily="34" charset="0"/>
                <a:ea typeface="Calibri" panose="020F0502020204030204" pitchFamily="34" charset="0"/>
                <a:cs typeface="Calibri" panose="020F0502020204030204" pitchFamily="34" charset="0"/>
              </a:rPr>
              <a:t>Veilige fietsverbindingen naar Leende en Heeze</a:t>
            </a:r>
          </a:p>
          <a:p>
            <a:pPr marL="342900" indent="-342900">
              <a:lnSpc>
                <a:spcPct val="100000"/>
              </a:lnSpc>
              <a:spcBef>
                <a:spcPts val="0"/>
              </a:spcBef>
              <a:buFont typeface="Arial" panose="020B0604020202020204" pitchFamily="34" charset="0"/>
              <a:buChar char="•"/>
            </a:pPr>
            <a:r>
              <a:rPr lang="nl-NL" dirty="0">
                <a:solidFill>
                  <a:schemeClr val="lt1"/>
                </a:solidFill>
                <a:latin typeface="Calibri" panose="020F0502020204030204" pitchFamily="34" charset="0"/>
                <a:ea typeface="Calibri" panose="020F0502020204030204" pitchFamily="34" charset="0"/>
                <a:cs typeface="Calibri" panose="020F0502020204030204" pitchFamily="34" charset="0"/>
              </a:rPr>
              <a:t>Inventarisatie Kleine Ergernissen</a:t>
            </a:r>
          </a:p>
          <a:p>
            <a:endParaRPr lang="en-NL" dirty="0"/>
          </a:p>
        </p:txBody>
      </p:sp>
      <p:sp>
        <p:nvSpPr>
          <p:cNvPr id="22" name="Label Infrastructuur">
            <a:extLst>
              <a:ext uri="{FF2B5EF4-FFF2-40B4-BE49-F238E27FC236}">
                <a16:creationId xmlns:a16="http://schemas.microsoft.com/office/drawing/2014/main" id="{4B978648-82D1-9956-21CA-FE4A096198C3}"/>
              </a:ext>
            </a:extLst>
          </p:cNvPr>
          <p:cNvSpPr txBox="1"/>
          <p:nvPr/>
        </p:nvSpPr>
        <p:spPr>
          <a:xfrm>
            <a:off x="5193792" y="4795962"/>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Infrastructuur</a:t>
            </a:r>
            <a:endParaRPr sz="1900" b="1" dirty="0">
              <a:solidFill>
                <a:srgbClr val="FFFFFF"/>
              </a:solidFill>
              <a:latin typeface="Calibri"/>
            </a:endParaRPr>
          </a:p>
        </p:txBody>
      </p:sp>
      <p:pic>
        <p:nvPicPr>
          <p:cNvPr id="37" name="Pictogram — Infrastructuur" descr="infrastructure.svg.r512.png">
            <a:extLst>
              <a:ext uri="{FF2B5EF4-FFF2-40B4-BE49-F238E27FC236}">
                <a16:creationId xmlns:a16="http://schemas.microsoft.com/office/drawing/2014/main" id="{557EA400-D42A-BA68-00A3-D1A0327F15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26066" y="5138612"/>
            <a:ext cx="761944" cy="761944"/>
          </a:xfrm>
          <a:prstGeom prst="rect">
            <a:avLst/>
          </a:prstGeom>
        </p:spPr>
      </p:pic>
      <p:pic>
        <p:nvPicPr>
          <p:cNvPr id="8" name="Picture 7">
            <a:extLst>
              <a:ext uri="{FF2B5EF4-FFF2-40B4-BE49-F238E27FC236}">
                <a16:creationId xmlns:a16="http://schemas.microsoft.com/office/drawing/2014/main" id="{C0605915-0D61-96AA-DC08-B20F7825E13D}"/>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2563" y="2965247"/>
            <a:ext cx="1793078" cy="1322700"/>
          </a:xfrm>
          <a:prstGeom prst="rect">
            <a:avLst/>
          </a:prstGeom>
        </p:spPr>
      </p:pic>
    </p:spTree>
    <p:extLst>
      <p:ext uri="{BB962C8B-B14F-4D97-AF65-F5344CB8AC3E}">
        <p14:creationId xmlns:p14="http://schemas.microsoft.com/office/powerpoint/2010/main" val="3015895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68CA8-CC5D-F20A-AAD5-7BE4411F8F66}"/>
            </a:ext>
          </a:extLst>
        </p:cNvPr>
        <p:cNvGrpSpPr/>
        <p:nvPr/>
      </p:nvGrpSpPr>
      <p:grpSpPr>
        <a:xfrm>
          <a:off x="0" y="0"/>
          <a:ext cx="0" cy="0"/>
          <a:chOff x="0" y="0"/>
          <a:chExt cx="0" cy="0"/>
        </a:xfrm>
      </p:grpSpPr>
      <p:sp>
        <p:nvSpPr>
          <p:cNvPr id="30" name="Voorzieningen omvattende ellips">
            <a:extLst>
              <a:ext uri="{FF2B5EF4-FFF2-40B4-BE49-F238E27FC236}">
                <a16:creationId xmlns:a16="http://schemas.microsoft.com/office/drawing/2014/main" id="{4D54AB89-4195-F78C-F000-113F82906D34}"/>
              </a:ext>
            </a:extLst>
          </p:cNvPr>
          <p:cNvSpPr/>
          <p:nvPr/>
        </p:nvSpPr>
        <p:spPr>
          <a:xfrm>
            <a:off x="1919536" y="574866"/>
            <a:ext cx="8352928" cy="6016916"/>
          </a:xfrm>
          <a:prstGeom prst="ellipse">
            <a:avLst/>
          </a:prstGeom>
          <a:solidFill>
            <a:srgbClr val="7FA9B8">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dirty="0"/>
          </a:p>
        </p:txBody>
      </p:sp>
      <p:sp>
        <p:nvSpPr>
          <p:cNvPr id="13" name="Voorzieningen omvattende ellips">
            <a:extLst>
              <a:ext uri="{FF2B5EF4-FFF2-40B4-BE49-F238E27FC236}">
                <a16:creationId xmlns:a16="http://schemas.microsoft.com/office/drawing/2014/main" id="{7A77E439-7076-48EA-91FE-8DDFFF7B4C09}"/>
              </a:ext>
            </a:extLst>
          </p:cNvPr>
          <p:cNvSpPr/>
          <p:nvPr/>
        </p:nvSpPr>
        <p:spPr>
          <a:xfrm>
            <a:off x="88856" y="414972"/>
            <a:ext cx="11983808" cy="6336704"/>
          </a:xfrm>
          <a:prstGeom prst="ellipse">
            <a:avLst/>
          </a:prstGeom>
          <a:noFill/>
          <a:ln w="31750">
            <a:solidFill>
              <a:srgbClr val="FBBA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erkgroep Communicatie">
            <a:extLst>
              <a:ext uri="{FF2B5EF4-FFF2-40B4-BE49-F238E27FC236}">
                <a16:creationId xmlns:a16="http://schemas.microsoft.com/office/drawing/2014/main" id="{57D11D04-77D5-D104-4A64-0B8FBF36FC81}"/>
              </a:ext>
            </a:extLst>
          </p:cNvPr>
          <p:cNvSpPr/>
          <p:nvPr/>
        </p:nvSpPr>
        <p:spPr>
          <a:xfrm>
            <a:off x="4828032" y="698348"/>
            <a:ext cx="2697480" cy="2697480"/>
          </a:xfrm>
          <a:prstGeom prst="ellipse">
            <a:avLst/>
          </a:prstGeom>
          <a:solidFill>
            <a:srgbClr val="005DA9"/>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Werkgroep Omgeving Energie en Milieu">
            <a:extLst>
              <a:ext uri="{FF2B5EF4-FFF2-40B4-BE49-F238E27FC236}">
                <a16:creationId xmlns:a16="http://schemas.microsoft.com/office/drawing/2014/main" id="{F0E357F3-BA6A-AB4C-C0EF-8020308C7B6B}"/>
              </a:ext>
            </a:extLst>
          </p:cNvPr>
          <p:cNvSpPr/>
          <p:nvPr/>
        </p:nvSpPr>
        <p:spPr>
          <a:xfrm>
            <a:off x="6355080" y="2047088"/>
            <a:ext cx="2697480" cy="2697480"/>
          </a:xfrm>
          <a:prstGeom prst="ellipse">
            <a:avLst/>
          </a:prstGeom>
          <a:solidFill>
            <a:srgbClr val="196B24"/>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Werkgroep Infrastructuur">
            <a:extLst>
              <a:ext uri="{FF2B5EF4-FFF2-40B4-BE49-F238E27FC236}">
                <a16:creationId xmlns:a16="http://schemas.microsoft.com/office/drawing/2014/main" id="{BDB9B481-9ABF-3C33-3EE1-4AD27CE9743B}"/>
              </a:ext>
            </a:extLst>
          </p:cNvPr>
          <p:cNvSpPr/>
          <p:nvPr/>
        </p:nvSpPr>
        <p:spPr>
          <a:xfrm>
            <a:off x="4828032" y="3395828"/>
            <a:ext cx="2697480" cy="2697480"/>
          </a:xfrm>
          <a:prstGeom prst="ellipse">
            <a:avLst/>
          </a:prstGeom>
          <a:solidFill>
            <a:srgbClr val="0F9ED5"/>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Werkgroep Wonen Welzijn en Zorg">
            <a:extLst>
              <a:ext uri="{FF2B5EF4-FFF2-40B4-BE49-F238E27FC236}">
                <a16:creationId xmlns:a16="http://schemas.microsoft.com/office/drawing/2014/main" id="{490916E8-A433-79D9-52A8-0737D73A6C6D}"/>
              </a:ext>
            </a:extLst>
          </p:cNvPr>
          <p:cNvSpPr/>
          <p:nvPr/>
        </p:nvSpPr>
        <p:spPr>
          <a:xfrm>
            <a:off x="3300984" y="2047088"/>
            <a:ext cx="2697480" cy="2697480"/>
          </a:xfrm>
          <a:prstGeom prst="ellipse">
            <a:avLst/>
          </a:prstGeom>
          <a:solidFill>
            <a:srgbClr val="FBBA00"/>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Eén Dorpsraad hub">
            <a:extLst>
              <a:ext uri="{FF2B5EF4-FFF2-40B4-BE49-F238E27FC236}">
                <a16:creationId xmlns:a16="http://schemas.microsoft.com/office/drawing/2014/main" id="{2FA61315-84CA-4A46-AF3B-EE909565375C}"/>
              </a:ext>
            </a:extLst>
          </p:cNvPr>
          <p:cNvSpPr/>
          <p:nvPr/>
        </p:nvSpPr>
        <p:spPr>
          <a:xfrm>
            <a:off x="5033772" y="2252828"/>
            <a:ext cx="2286000" cy="2286000"/>
          </a:xfrm>
          <a:prstGeom prst="ellipse">
            <a:avLst/>
          </a:prstGeom>
          <a:solidFill>
            <a:schemeClr val="bg1"/>
          </a:solidFill>
          <a:ln w="63500">
            <a:solidFill>
              <a:srgbClr val="FBBA00"/>
            </a:solidFill>
          </a:ln>
        </p:spPr>
        <p:style>
          <a:lnRef idx="1">
            <a:schemeClr val="accent1"/>
          </a:lnRef>
          <a:fillRef idx="3">
            <a:schemeClr val="accent1"/>
          </a:fillRef>
          <a:effectRef idx="2">
            <a:schemeClr val="accent1"/>
          </a:effectRef>
          <a:fontRef idx="minor">
            <a:schemeClr val="lt1"/>
          </a:fontRef>
        </p:style>
        <p:txBody>
          <a:bodyPr wrap="square" lIns="146304" tIns="91440" rIns="146304" bIns="91440" rtlCol="0" anchor="ctr"/>
          <a:lstStyle/>
          <a:p>
            <a:pPr algn="ctr">
              <a:spcBef>
                <a:spcPts val="0"/>
              </a:spcBef>
              <a:spcAft>
                <a:spcPts val="100"/>
              </a:spcAft>
            </a:pPr>
            <a:endParaRPr sz="1500" b="1" dirty="0">
              <a:solidFill>
                <a:srgbClr val="FFFFFF"/>
              </a:solidFill>
              <a:latin typeface="Calibri"/>
            </a:endParaRPr>
          </a:p>
        </p:txBody>
      </p:sp>
      <p:sp>
        <p:nvSpPr>
          <p:cNvPr id="9" name="Label Communicatie">
            <a:extLst>
              <a:ext uri="{FF2B5EF4-FFF2-40B4-BE49-F238E27FC236}">
                <a16:creationId xmlns:a16="http://schemas.microsoft.com/office/drawing/2014/main" id="{34480E71-FD22-C14A-F08E-0642BE4A85B3}"/>
              </a:ext>
            </a:extLst>
          </p:cNvPr>
          <p:cNvSpPr txBox="1"/>
          <p:nvPr/>
        </p:nvSpPr>
        <p:spPr>
          <a:xfrm>
            <a:off x="5216652" y="1483161"/>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Communicatie</a:t>
            </a:r>
            <a:endParaRPr sz="1900" b="1" dirty="0">
              <a:solidFill>
                <a:srgbClr val="FFFFFF"/>
              </a:solidFill>
              <a:latin typeface="Calibri"/>
            </a:endParaRPr>
          </a:p>
        </p:txBody>
      </p:sp>
      <p:sp>
        <p:nvSpPr>
          <p:cNvPr id="10" name="Label Omgeving Energie en Milieu">
            <a:extLst>
              <a:ext uri="{FF2B5EF4-FFF2-40B4-BE49-F238E27FC236}">
                <a16:creationId xmlns:a16="http://schemas.microsoft.com/office/drawing/2014/main" id="{A74E0743-411E-3D46-7F6B-E3A1C7D0E2F8}"/>
              </a:ext>
            </a:extLst>
          </p:cNvPr>
          <p:cNvSpPr txBox="1"/>
          <p:nvPr/>
        </p:nvSpPr>
        <p:spPr>
          <a:xfrm>
            <a:off x="7487777" y="3224044"/>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Omgeving</a:t>
            </a:r>
            <a:r>
              <a:rPr sz="1900" b="1" dirty="0">
                <a:solidFill>
                  <a:srgbClr val="FFFFFF"/>
                </a:solidFill>
                <a:latin typeface="Calibri"/>
              </a:rPr>
              <a:t>,</a:t>
            </a:r>
          </a:p>
          <a:p>
            <a:pPr algn="ctr">
              <a:spcBef>
                <a:spcPts val="0"/>
              </a:spcBef>
              <a:spcAft>
                <a:spcPts val="0"/>
              </a:spcAft>
            </a:pPr>
            <a:r>
              <a:rPr sz="1900" b="1" dirty="0">
                <a:solidFill>
                  <a:srgbClr val="FFFFFF"/>
                </a:solidFill>
                <a:latin typeface="Calibri"/>
              </a:rPr>
              <a:t>Energie &amp;</a:t>
            </a:r>
          </a:p>
          <a:p>
            <a:pPr algn="ctr">
              <a:spcBef>
                <a:spcPts val="0"/>
              </a:spcBef>
              <a:spcAft>
                <a:spcPts val="0"/>
              </a:spcAft>
            </a:pPr>
            <a:r>
              <a:rPr sz="1900" b="1" dirty="0">
                <a:solidFill>
                  <a:srgbClr val="FFFFFF"/>
                </a:solidFill>
                <a:latin typeface="Calibri"/>
              </a:rPr>
              <a:t>Milieu</a:t>
            </a:r>
          </a:p>
        </p:txBody>
      </p:sp>
      <p:sp>
        <p:nvSpPr>
          <p:cNvPr id="11" name="Label Infrastructuur">
            <a:extLst>
              <a:ext uri="{FF2B5EF4-FFF2-40B4-BE49-F238E27FC236}">
                <a16:creationId xmlns:a16="http://schemas.microsoft.com/office/drawing/2014/main" id="{6FDCC1F5-177D-1D64-1C80-CE8DF38F6852}"/>
              </a:ext>
            </a:extLst>
          </p:cNvPr>
          <p:cNvSpPr txBox="1"/>
          <p:nvPr/>
        </p:nvSpPr>
        <p:spPr>
          <a:xfrm>
            <a:off x="5193792" y="4795962"/>
            <a:ext cx="1965960" cy="329321"/>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FFFFFF"/>
                </a:solidFill>
                <a:latin typeface="Calibri"/>
              </a:rPr>
              <a:t>Infrastructuur</a:t>
            </a:r>
            <a:endParaRPr sz="1900" b="1" dirty="0">
              <a:solidFill>
                <a:srgbClr val="FFFFFF"/>
              </a:solidFill>
              <a:latin typeface="Calibri"/>
            </a:endParaRPr>
          </a:p>
        </p:txBody>
      </p:sp>
      <p:sp>
        <p:nvSpPr>
          <p:cNvPr id="12" name="Label Wonen Welzijn en Zorg">
            <a:extLst>
              <a:ext uri="{FF2B5EF4-FFF2-40B4-BE49-F238E27FC236}">
                <a16:creationId xmlns:a16="http://schemas.microsoft.com/office/drawing/2014/main" id="{A1840F0B-7545-9E3E-5D24-FC8A9E91F8B6}"/>
              </a:ext>
            </a:extLst>
          </p:cNvPr>
          <p:cNvSpPr txBox="1"/>
          <p:nvPr/>
        </p:nvSpPr>
        <p:spPr>
          <a:xfrm>
            <a:off x="3486150" y="2558065"/>
            <a:ext cx="1444752" cy="914096"/>
          </a:xfrm>
          <a:prstGeom prst="rect">
            <a:avLst/>
          </a:prstGeom>
          <a:noFill/>
        </p:spPr>
        <p:txBody>
          <a:bodyPr wrap="square" lIns="36576" tIns="18288" rIns="36576" bIns="18288" anchor="ctr">
            <a:spAutoFit/>
          </a:bodyPr>
          <a:lstStyle/>
          <a:p>
            <a:pPr algn="ctr">
              <a:spcBef>
                <a:spcPts val="0"/>
              </a:spcBef>
              <a:spcAft>
                <a:spcPts val="0"/>
              </a:spcAft>
            </a:pPr>
            <a:r>
              <a:rPr sz="1900" b="1" dirty="0" err="1">
                <a:solidFill>
                  <a:srgbClr val="003F73"/>
                </a:solidFill>
                <a:latin typeface="Calibri"/>
              </a:rPr>
              <a:t>Wonen</a:t>
            </a:r>
            <a:r>
              <a:rPr sz="1900" b="1" dirty="0">
                <a:solidFill>
                  <a:srgbClr val="003F73"/>
                </a:solidFill>
                <a:latin typeface="Calibri"/>
              </a:rPr>
              <a:t>,</a:t>
            </a:r>
          </a:p>
          <a:p>
            <a:pPr algn="ctr">
              <a:spcBef>
                <a:spcPts val="0"/>
              </a:spcBef>
              <a:spcAft>
                <a:spcPts val="0"/>
              </a:spcAft>
            </a:pPr>
            <a:r>
              <a:rPr sz="1900" b="1" dirty="0" err="1">
                <a:solidFill>
                  <a:srgbClr val="003F73"/>
                </a:solidFill>
                <a:latin typeface="Calibri"/>
              </a:rPr>
              <a:t>Welzijn</a:t>
            </a:r>
            <a:r>
              <a:rPr sz="1900" b="1" dirty="0">
                <a:solidFill>
                  <a:srgbClr val="003F73"/>
                </a:solidFill>
                <a:latin typeface="Calibri"/>
              </a:rPr>
              <a:t> </a:t>
            </a:r>
            <a:r>
              <a:rPr sz="1900" b="1" dirty="0" err="1">
                <a:solidFill>
                  <a:srgbClr val="003F73"/>
                </a:solidFill>
                <a:latin typeface="Calibri"/>
              </a:rPr>
              <a:t>en</a:t>
            </a:r>
            <a:endParaRPr sz="1900" b="1" dirty="0">
              <a:solidFill>
                <a:srgbClr val="003F73"/>
              </a:solidFill>
              <a:latin typeface="Calibri"/>
            </a:endParaRPr>
          </a:p>
          <a:p>
            <a:pPr algn="ctr">
              <a:spcBef>
                <a:spcPts val="0"/>
              </a:spcBef>
              <a:spcAft>
                <a:spcPts val="0"/>
              </a:spcAft>
            </a:pPr>
            <a:r>
              <a:rPr sz="1900" b="1" dirty="0">
                <a:solidFill>
                  <a:srgbClr val="003F73"/>
                </a:solidFill>
                <a:latin typeface="Calibri"/>
              </a:rPr>
              <a:t>Zorg</a:t>
            </a:r>
          </a:p>
        </p:txBody>
      </p:sp>
      <p:pic>
        <p:nvPicPr>
          <p:cNvPr id="19" name="Picture 18">
            <a:extLst>
              <a:ext uri="{FF2B5EF4-FFF2-40B4-BE49-F238E27FC236}">
                <a16:creationId xmlns:a16="http://schemas.microsoft.com/office/drawing/2014/main" id="{09F8CBA1-6D30-6E5E-5FB3-20CE63FFF93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159896" y="3015113"/>
            <a:ext cx="1970000" cy="725992"/>
          </a:xfrm>
          <a:prstGeom prst="rect">
            <a:avLst/>
          </a:prstGeom>
        </p:spPr>
      </p:pic>
      <p:pic>
        <p:nvPicPr>
          <p:cNvPr id="15" name="Pictogram — Communicatie" descr="communication.svg.r512.png">
            <a:extLst>
              <a:ext uri="{FF2B5EF4-FFF2-40B4-BE49-F238E27FC236}">
                <a16:creationId xmlns:a16="http://schemas.microsoft.com/office/drawing/2014/main" id="{64A2B545-0F75-2769-39A3-E8AA118D30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2629" y="801302"/>
            <a:ext cx="761944" cy="761944"/>
          </a:xfrm>
          <a:prstGeom prst="rect">
            <a:avLst/>
          </a:prstGeom>
        </p:spPr>
      </p:pic>
      <p:pic>
        <p:nvPicPr>
          <p:cNvPr id="18" name="Pictogram — Omgeving, Energie &amp; Milieu" descr="environment.svg.r512.png">
            <a:extLst>
              <a:ext uri="{FF2B5EF4-FFF2-40B4-BE49-F238E27FC236}">
                <a16:creationId xmlns:a16="http://schemas.microsoft.com/office/drawing/2014/main" id="{E06067DC-D876-248C-14B0-1CB332EB61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71869" y="2361510"/>
            <a:ext cx="761944" cy="761944"/>
          </a:xfrm>
          <a:prstGeom prst="rect">
            <a:avLst/>
          </a:prstGeom>
        </p:spPr>
      </p:pic>
      <p:pic>
        <p:nvPicPr>
          <p:cNvPr id="21" name="Pictogram — Wonen, Welzijn en Zorg" descr="care.svg.r512.png">
            <a:extLst>
              <a:ext uri="{FF2B5EF4-FFF2-40B4-BE49-F238E27FC236}">
                <a16:creationId xmlns:a16="http://schemas.microsoft.com/office/drawing/2014/main" id="{BD03E9BC-D33E-8D89-86DF-E978A8703C9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43099" y="3583324"/>
            <a:ext cx="761944" cy="761944"/>
          </a:xfrm>
          <a:prstGeom prst="rect">
            <a:avLst/>
          </a:prstGeom>
        </p:spPr>
      </p:pic>
      <p:pic>
        <p:nvPicPr>
          <p:cNvPr id="23" name="Pictogram — Infrastructuur" descr="infrastructure.svg.r512.png">
            <a:extLst>
              <a:ext uri="{FF2B5EF4-FFF2-40B4-BE49-F238E27FC236}">
                <a16:creationId xmlns:a16="http://schemas.microsoft.com/office/drawing/2014/main" id="{5053DF41-5541-B35A-7F6F-4AF84D9E1A3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26066" y="5138612"/>
            <a:ext cx="761944" cy="761944"/>
          </a:xfrm>
          <a:prstGeom prst="rect">
            <a:avLst/>
          </a:prstGeom>
        </p:spPr>
      </p:pic>
      <p:pic>
        <p:nvPicPr>
          <p:cNvPr id="28" name="Picture 27">
            <a:extLst>
              <a:ext uri="{FF2B5EF4-FFF2-40B4-BE49-F238E27FC236}">
                <a16:creationId xmlns:a16="http://schemas.microsoft.com/office/drawing/2014/main" id="{0A61C59F-869B-1A58-A114-9FB826B0D3A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328770" y="3196980"/>
            <a:ext cx="2589584" cy="611430"/>
          </a:xfrm>
          <a:prstGeom prst="rect">
            <a:avLst/>
          </a:prstGeom>
        </p:spPr>
      </p:pic>
      <p:sp>
        <p:nvSpPr>
          <p:cNvPr id="31" name="TextBox 30">
            <a:extLst>
              <a:ext uri="{FF2B5EF4-FFF2-40B4-BE49-F238E27FC236}">
                <a16:creationId xmlns:a16="http://schemas.microsoft.com/office/drawing/2014/main" id="{F3049472-A772-89A7-04A9-0354B0DD2341}"/>
              </a:ext>
            </a:extLst>
          </p:cNvPr>
          <p:cNvSpPr txBox="1"/>
          <p:nvPr/>
        </p:nvSpPr>
        <p:spPr>
          <a:xfrm>
            <a:off x="5381972" y="6113417"/>
            <a:ext cx="1650132" cy="461665"/>
          </a:xfrm>
          <a:prstGeom prst="rect">
            <a:avLst/>
          </a:prstGeom>
          <a:noFill/>
        </p:spPr>
        <p:txBody>
          <a:bodyPr wrap="none" rtlCol="0">
            <a:spAutoFit/>
          </a:bodyPr>
          <a:lstStyle/>
          <a:p>
            <a:r>
              <a:rPr lang="en-GB" b="1" dirty="0" err="1">
                <a:solidFill>
                  <a:srgbClr val="005DA9"/>
                </a:solidFill>
                <a:latin typeface="Calibri"/>
              </a:rPr>
              <a:t>participatie</a:t>
            </a:r>
            <a:endParaRPr lang="en-NL" b="1" dirty="0">
              <a:solidFill>
                <a:srgbClr val="005DA9"/>
              </a:solidFill>
              <a:latin typeface="Calibri"/>
            </a:endParaRPr>
          </a:p>
        </p:txBody>
      </p:sp>
      <p:pic>
        <p:nvPicPr>
          <p:cNvPr id="3" name="Picture 2">
            <a:extLst>
              <a:ext uri="{FF2B5EF4-FFF2-40B4-BE49-F238E27FC236}">
                <a16:creationId xmlns:a16="http://schemas.microsoft.com/office/drawing/2014/main" id="{C97EACA5-0592-000E-8A9E-FA82B0B7D03F}"/>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2563" y="2965247"/>
            <a:ext cx="1793078" cy="1322700"/>
          </a:xfrm>
          <a:prstGeom prst="rect">
            <a:avLst/>
          </a:prstGeom>
        </p:spPr>
      </p:pic>
    </p:spTree>
    <p:extLst>
      <p:ext uri="{BB962C8B-B14F-4D97-AF65-F5344CB8AC3E}">
        <p14:creationId xmlns:p14="http://schemas.microsoft.com/office/powerpoint/2010/main" val="43663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94155D8-1D71-0C0C-444D-8A9D9346CF0C}"/>
              </a:ext>
            </a:extLst>
          </p:cNvPr>
          <p:cNvSpPr>
            <a:spLocks noGrp="1"/>
          </p:cNvSpPr>
          <p:nvPr>
            <p:ph type="body" idx="1"/>
          </p:nvPr>
        </p:nvSpPr>
        <p:spPr/>
        <p:txBody>
          <a:bodyPr/>
          <a:lstStyle/>
          <a:p>
            <a:pPr marL="76200" indent="0">
              <a:buNone/>
            </a:pPr>
            <a:r>
              <a:rPr lang="nl-NL" dirty="0"/>
              <a:t>Marion </a:t>
            </a:r>
            <a:r>
              <a:rPr lang="nl-NL"/>
              <a:t>van Ool</a:t>
            </a:r>
            <a:endParaRPr lang="nl-NL" dirty="0"/>
          </a:p>
        </p:txBody>
      </p:sp>
      <p:sp>
        <p:nvSpPr>
          <p:cNvPr id="3" name="Titel 2">
            <a:extLst>
              <a:ext uri="{FF2B5EF4-FFF2-40B4-BE49-F238E27FC236}">
                <a16:creationId xmlns:a16="http://schemas.microsoft.com/office/drawing/2014/main" id="{B786B831-727E-1B70-0C93-993F6F00DD6E}"/>
              </a:ext>
            </a:extLst>
          </p:cNvPr>
          <p:cNvSpPr>
            <a:spLocks noGrp="1"/>
          </p:cNvSpPr>
          <p:nvPr>
            <p:ph type="title"/>
          </p:nvPr>
        </p:nvSpPr>
        <p:spPr/>
        <p:txBody>
          <a:bodyPr/>
          <a:lstStyle/>
          <a:p>
            <a:r>
              <a:rPr lang="nl-NL" dirty="0"/>
              <a:t>Vrijwilligers in Sterksel</a:t>
            </a:r>
          </a:p>
        </p:txBody>
      </p:sp>
    </p:spTree>
    <p:extLst>
      <p:ext uri="{BB962C8B-B14F-4D97-AF65-F5344CB8AC3E}">
        <p14:creationId xmlns:p14="http://schemas.microsoft.com/office/powerpoint/2010/main" val="1261279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A8CA61-C857-BA21-5627-907ADD912BCA}"/>
              </a:ext>
            </a:extLst>
          </p:cNvPr>
          <p:cNvSpPr>
            <a:spLocks noGrp="1"/>
          </p:cNvSpPr>
          <p:nvPr>
            <p:ph type="ctrTitle"/>
          </p:nvPr>
        </p:nvSpPr>
        <p:spPr/>
        <p:txBody>
          <a:bodyPr/>
          <a:lstStyle/>
          <a:p>
            <a:r>
              <a:rPr lang="nl-NL" sz="6600" b="1" dirty="0">
                <a:solidFill>
                  <a:srgbClr val="0070C0"/>
                </a:solidFill>
              </a:rPr>
              <a:t>Vrijwilligerswerk in Sterksel</a:t>
            </a:r>
          </a:p>
        </p:txBody>
      </p:sp>
      <p:sp>
        <p:nvSpPr>
          <p:cNvPr id="3" name="Ondertitel 2">
            <a:extLst>
              <a:ext uri="{FF2B5EF4-FFF2-40B4-BE49-F238E27FC236}">
                <a16:creationId xmlns:a16="http://schemas.microsoft.com/office/drawing/2014/main" id="{34C4B4D5-DD7B-FA2E-9502-EFAC916C7209}"/>
              </a:ext>
            </a:extLst>
          </p:cNvPr>
          <p:cNvSpPr>
            <a:spLocks noGrp="1"/>
          </p:cNvSpPr>
          <p:nvPr>
            <p:ph type="subTitle" idx="1"/>
          </p:nvPr>
        </p:nvSpPr>
        <p:spPr>
          <a:xfrm>
            <a:off x="1676400" y="3956279"/>
            <a:ext cx="9086850" cy="1644421"/>
          </a:xfrm>
        </p:spPr>
        <p:txBody>
          <a:bodyPr>
            <a:normAutofit/>
          </a:bodyPr>
          <a:lstStyle/>
          <a:p>
            <a:r>
              <a:rPr lang="nl-NL" sz="3500" dirty="0"/>
              <a:t>Hoe verder ….</a:t>
            </a:r>
          </a:p>
          <a:p>
            <a:endParaRPr lang="nl-NL" i="1" dirty="0"/>
          </a:p>
          <a:p>
            <a:pPr algn="l"/>
            <a:r>
              <a:rPr lang="nl-NL" i="1" dirty="0"/>
              <a:t>Dorpsavond, 23 september 2026</a:t>
            </a:r>
          </a:p>
        </p:txBody>
      </p:sp>
    </p:spTree>
    <p:extLst>
      <p:ext uri="{BB962C8B-B14F-4D97-AF65-F5344CB8AC3E}">
        <p14:creationId xmlns:p14="http://schemas.microsoft.com/office/powerpoint/2010/main" val="1276638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16EB8-53A9-40F8-9232-C596D4AE5B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D3C1ADA-A160-C8F2-1DC4-192C26D3C725}"/>
              </a:ext>
            </a:extLst>
          </p:cNvPr>
          <p:cNvSpPr>
            <a:spLocks noGrp="1"/>
          </p:cNvSpPr>
          <p:nvPr>
            <p:ph type="title"/>
          </p:nvPr>
        </p:nvSpPr>
        <p:spPr/>
        <p:txBody>
          <a:bodyPr/>
          <a:lstStyle/>
          <a:p>
            <a:r>
              <a:rPr lang="nl-NL" b="1" dirty="0">
                <a:solidFill>
                  <a:srgbClr val="0070C0"/>
                </a:solidFill>
              </a:rPr>
              <a:t>De initiatiefgroep vrijwilligerswerk</a:t>
            </a:r>
            <a:br>
              <a:rPr lang="nl-NL" dirty="0"/>
            </a:br>
            <a:r>
              <a:rPr lang="nl-NL" sz="1800" i="1" dirty="0"/>
              <a:t>(samenstelling sinds 30 juli 2026)</a:t>
            </a:r>
          </a:p>
        </p:txBody>
      </p:sp>
      <p:sp>
        <p:nvSpPr>
          <p:cNvPr id="3" name="Tijdelijke aanduiding voor inhoud 2">
            <a:extLst>
              <a:ext uri="{FF2B5EF4-FFF2-40B4-BE49-F238E27FC236}">
                <a16:creationId xmlns:a16="http://schemas.microsoft.com/office/drawing/2014/main" id="{7C825DA2-03F4-451F-EF32-7518DCC08EEA}"/>
              </a:ext>
            </a:extLst>
          </p:cNvPr>
          <p:cNvSpPr>
            <a:spLocks noGrp="1"/>
          </p:cNvSpPr>
          <p:nvPr>
            <p:ph idx="1"/>
          </p:nvPr>
        </p:nvSpPr>
        <p:spPr>
          <a:xfrm>
            <a:off x="1371600" y="2171700"/>
            <a:ext cx="9601200" cy="4000500"/>
          </a:xfrm>
        </p:spPr>
        <p:txBody>
          <a:bodyPr>
            <a:normAutofit fontScale="92500" lnSpcReduction="10000"/>
          </a:bodyPr>
          <a:lstStyle/>
          <a:p>
            <a:r>
              <a:rPr lang="nl-NL" dirty="0">
                <a:latin typeface="Arial" panose="020B0604020202020204" pitchFamily="34" charset="0"/>
                <a:cs typeface="Arial" panose="020B0604020202020204" pitchFamily="34" charset="0"/>
              </a:rPr>
              <a:t>Dorpswinkel: Godelieve de Vries</a:t>
            </a:r>
          </a:p>
          <a:p>
            <a:r>
              <a:rPr lang="nl-NL" dirty="0">
                <a:latin typeface="Arial" panose="020B0604020202020204" pitchFamily="34" charset="0"/>
                <a:cs typeface="Arial" panose="020B0604020202020204" pitchFamily="34" charset="0"/>
              </a:rPr>
              <a:t>Dorpsraad: Peter van Meijl (werkgroep WWW) en Paul Klinkhamer (communicatie en Sterksel.nu))</a:t>
            </a:r>
          </a:p>
          <a:p>
            <a:r>
              <a:rPr lang="nl-NL" dirty="0">
                <a:latin typeface="Arial" panose="020B0604020202020204" pitchFamily="34" charset="0"/>
                <a:cs typeface="Arial" panose="020B0604020202020204" pitchFamily="34" charset="0"/>
              </a:rPr>
              <a:t>Bibliotheek: Leny van Lierop en Marion van Ool (Vrienden van de Bieb)</a:t>
            </a:r>
          </a:p>
          <a:p>
            <a:r>
              <a:rPr lang="nl-NL" dirty="0">
                <a:latin typeface="Arial" panose="020B0604020202020204" pitchFamily="34" charset="0"/>
                <a:cs typeface="Arial" panose="020B0604020202020204" pitchFamily="34" charset="0"/>
              </a:rPr>
              <a:t>Sterksel.nu: Leny van Lierop</a:t>
            </a:r>
          </a:p>
          <a:p>
            <a:r>
              <a:rPr lang="nl-NL" dirty="0">
                <a:latin typeface="Arial" panose="020B0604020202020204" pitchFamily="34" charset="0"/>
                <a:cs typeface="Arial" panose="020B0604020202020204" pitchFamily="34" charset="0"/>
              </a:rPr>
              <a:t>Dorpshuis: Hans Brands</a:t>
            </a:r>
          </a:p>
          <a:p>
            <a:r>
              <a:rPr lang="nl-NL" dirty="0">
                <a:latin typeface="Arial" panose="020B0604020202020204" pitchFamily="34" charset="0"/>
                <a:cs typeface="Arial" panose="020B0604020202020204" pitchFamily="34" charset="0"/>
              </a:rPr>
              <a:t>Cordaad Welzijn: Patricia Kohlen en Sanna Goossens (vrijwilligerscentrale)</a:t>
            </a:r>
          </a:p>
          <a:p>
            <a:pPr marL="0" indent="0">
              <a:buNone/>
            </a:pPr>
            <a:endParaRPr lang="nl-NL" dirty="0">
              <a:latin typeface="Arial" panose="020B0604020202020204" pitchFamily="34" charset="0"/>
              <a:cs typeface="Arial" panose="020B0604020202020204" pitchFamily="34" charset="0"/>
            </a:endParaRPr>
          </a:p>
          <a:p>
            <a:pPr marL="0" indent="0">
              <a:buNone/>
            </a:pPr>
            <a:r>
              <a:rPr lang="nl-NL" dirty="0">
                <a:latin typeface="Arial" panose="020B0604020202020204" pitchFamily="34" charset="0"/>
                <a:cs typeface="Arial" panose="020B0604020202020204" pitchFamily="34" charset="0"/>
              </a:rPr>
              <a:t>Doel:	continuïteit en kwaliteit van inzet van vrijwilligers binnen Sterksel voor de</a:t>
            </a:r>
          </a:p>
          <a:p>
            <a:pPr marL="0" indent="0">
              <a:buNone/>
            </a:pPr>
            <a:r>
              <a:rPr lang="nl-NL" dirty="0">
                <a:latin typeface="Arial" panose="020B0604020202020204" pitchFamily="34" charset="0"/>
                <a:cs typeface="Arial" panose="020B0604020202020204" pitchFamily="34" charset="0"/>
              </a:rPr>
              <a:t>	toekomst borgen.</a:t>
            </a:r>
          </a:p>
        </p:txBody>
      </p:sp>
    </p:spTree>
    <p:extLst>
      <p:ext uri="{BB962C8B-B14F-4D97-AF65-F5344CB8AC3E}">
        <p14:creationId xmlns:p14="http://schemas.microsoft.com/office/powerpoint/2010/main" val="3072071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E0456C-DC63-74F1-ED47-D34E10B98D48}"/>
              </a:ext>
            </a:extLst>
          </p:cNvPr>
          <p:cNvSpPr>
            <a:spLocks noGrp="1"/>
          </p:cNvSpPr>
          <p:nvPr>
            <p:ph type="title"/>
          </p:nvPr>
        </p:nvSpPr>
        <p:spPr/>
        <p:txBody>
          <a:bodyPr/>
          <a:lstStyle/>
          <a:p>
            <a:r>
              <a:rPr lang="nl-NL" b="1" dirty="0">
                <a:solidFill>
                  <a:srgbClr val="0070C0"/>
                </a:solidFill>
              </a:rPr>
              <a:t>Het knelpunt</a:t>
            </a:r>
          </a:p>
        </p:txBody>
      </p:sp>
      <p:sp>
        <p:nvSpPr>
          <p:cNvPr id="3" name="Tijdelijke aanduiding voor inhoud 2">
            <a:extLst>
              <a:ext uri="{FF2B5EF4-FFF2-40B4-BE49-F238E27FC236}">
                <a16:creationId xmlns:a16="http://schemas.microsoft.com/office/drawing/2014/main" id="{E3062770-973D-2540-33B0-27D2A12F9719}"/>
              </a:ext>
            </a:extLst>
          </p:cNvPr>
          <p:cNvSpPr>
            <a:spLocks noGrp="1"/>
          </p:cNvSpPr>
          <p:nvPr>
            <p:ph idx="1"/>
          </p:nvPr>
        </p:nvSpPr>
        <p:spPr>
          <a:xfrm>
            <a:off x="1295400" y="1936656"/>
            <a:ext cx="9601200" cy="2984687"/>
          </a:xfrm>
        </p:spPr>
        <p:txBody>
          <a:bodyPr>
            <a:normAutofit/>
          </a:bodyPr>
          <a:lstStyle/>
          <a:p>
            <a:r>
              <a:rPr lang="nl-NL" dirty="0">
                <a:latin typeface="Arial" panose="020B0604020202020204" pitchFamily="34" charset="0"/>
                <a:cs typeface="Arial" panose="020B0604020202020204" pitchFamily="34" charset="0"/>
              </a:rPr>
              <a:t>Bezorgdheid aangaande het aantal vrijwilligers</a:t>
            </a:r>
          </a:p>
          <a:p>
            <a:r>
              <a:rPr lang="nl-NL" dirty="0">
                <a:latin typeface="Arial" panose="020B0604020202020204" pitchFamily="34" charset="0"/>
                <a:cs typeface="Arial" panose="020B0604020202020204" pitchFamily="34" charset="0"/>
              </a:rPr>
              <a:t>Er zijn veel vrijwilligers actief, maar het aantal neemt gestaag af</a:t>
            </a:r>
          </a:p>
          <a:p>
            <a:r>
              <a:rPr lang="nl-NL" dirty="0">
                <a:latin typeface="Arial" panose="020B0604020202020204" pitchFamily="34" charset="0"/>
                <a:cs typeface="Arial" panose="020B0604020202020204" pitchFamily="34" charset="0"/>
              </a:rPr>
              <a:t>Er wordt veel werk verzet bij meerdere organisaties die bestaan dankzij de rol van de vrijwilliger</a:t>
            </a:r>
          </a:p>
          <a:p>
            <a:r>
              <a:rPr lang="nl-NL" dirty="0">
                <a:latin typeface="Arial" panose="020B0604020202020204" pitchFamily="34" charset="0"/>
                <a:cs typeface="Arial" panose="020B0604020202020204" pitchFamily="34" charset="0"/>
              </a:rPr>
              <a:t>Belangrijke thema’s: werven, waarderen, scholen/trainen, behouden, veiligheid, verzekering, passende taken kunnen beter geregeld worden</a:t>
            </a:r>
          </a:p>
        </p:txBody>
      </p:sp>
    </p:spTree>
    <p:extLst>
      <p:ext uri="{BB962C8B-B14F-4D97-AF65-F5344CB8AC3E}">
        <p14:creationId xmlns:p14="http://schemas.microsoft.com/office/powerpoint/2010/main" val="1645520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39F78E-5399-AD5C-6AAA-BD1BF4F0D99B}"/>
              </a:ext>
            </a:extLst>
          </p:cNvPr>
          <p:cNvSpPr>
            <a:spLocks noGrp="1"/>
          </p:cNvSpPr>
          <p:nvPr>
            <p:ph type="title"/>
          </p:nvPr>
        </p:nvSpPr>
        <p:spPr/>
        <p:txBody>
          <a:bodyPr/>
          <a:lstStyle/>
          <a:p>
            <a:r>
              <a:rPr lang="nl-NL" b="1" dirty="0">
                <a:solidFill>
                  <a:srgbClr val="0070C0"/>
                </a:solidFill>
                <a:latin typeface="Arial" panose="020B0604020202020204" pitchFamily="34" charset="0"/>
                <a:cs typeface="Arial" panose="020B0604020202020204" pitchFamily="34" charset="0"/>
              </a:rPr>
              <a:t>Vrijwilligersorganisaties</a:t>
            </a:r>
          </a:p>
        </p:txBody>
      </p:sp>
      <p:sp>
        <p:nvSpPr>
          <p:cNvPr id="3" name="Tijdelijke aanduiding voor inhoud 2">
            <a:extLst>
              <a:ext uri="{FF2B5EF4-FFF2-40B4-BE49-F238E27FC236}">
                <a16:creationId xmlns:a16="http://schemas.microsoft.com/office/drawing/2014/main" id="{E1D98540-207F-9970-C8F1-C1F2225FCC66}"/>
              </a:ext>
            </a:extLst>
          </p:cNvPr>
          <p:cNvSpPr>
            <a:spLocks noGrp="1"/>
          </p:cNvSpPr>
          <p:nvPr>
            <p:ph idx="1"/>
          </p:nvPr>
        </p:nvSpPr>
        <p:spPr>
          <a:xfrm>
            <a:off x="1295400" y="1586753"/>
            <a:ext cx="9601200" cy="4876800"/>
          </a:xfrm>
        </p:spPr>
        <p:txBody>
          <a:bodyPr>
            <a:normAutofit/>
          </a:bodyPr>
          <a:lstStyle/>
          <a:p>
            <a:r>
              <a:rPr lang="nl-NL" dirty="0">
                <a:latin typeface="Arial" panose="020B0604020202020204" pitchFamily="34" charset="0"/>
                <a:cs typeface="Arial" panose="020B0604020202020204" pitchFamily="34" charset="0"/>
              </a:rPr>
              <a:t>Zonder vrijwilligers (en bestuurders) geen vereniging, winkel, stichting of club</a:t>
            </a:r>
          </a:p>
          <a:p>
            <a:r>
              <a:rPr lang="nl-NL" dirty="0">
                <a:latin typeface="Arial" panose="020B0604020202020204" pitchFamily="34" charset="0"/>
                <a:cs typeface="Arial" panose="020B0604020202020204" pitchFamily="34" charset="0"/>
              </a:rPr>
              <a:t>Vrijwilligers maken het sociaal maatschappelijk klimaat voor hun eigen gemeenschap</a:t>
            </a:r>
          </a:p>
          <a:p>
            <a:r>
              <a:rPr lang="nl-NL" dirty="0">
                <a:latin typeface="Arial" panose="020B0604020202020204" pitchFamily="34" charset="0"/>
                <a:cs typeface="Arial" panose="020B0604020202020204" pitchFamily="34" charset="0"/>
              </a:rPr>
              <a:t>Verenigingen, clubs enz. geven vorm aan ons maatschappelijk leven</a:t>
            </a:r>
          </a:p>
          <a:p>
            <a:r>
              <a:rPr lang="nl-NL" dirty="0">
                <a:latin typeface="Arial" panose="020B0604020202020204" pitchFamily="34" charset="0"/>
                <a:cs typeface="Arial" panose="020B0604020202020204" pitchFamily="34" charset="0"/>
              </a:rPr>
              <a:t>“Voor en door” geldt hier letterlijk</a:t>
            </a:r>
          </a:p>
          <a:p>
            <a:pPr marL="0" indent="0">
              <a:buNone/>
            </a:pPr>
            <a:endParaRPr lang="nl-NL" dirty="0">
              <a:latin typeface="Arial" panose="020B0604020202020204" pitchFamily="34" charset="0"/>
              <a:cs typeface="Arial" panose="020B0604020202020204" pitchFamily="34" charset="0"/>
            </a:endParaRPr>
          </a:p>
          <a:p>
            <a:pPr marL="0" indent="0" algn="ctr">
              <a:buNone/>
            </a:pPr>
            <a:r>
              <a:rPr lang="nl-NL" sz="6000" i="1" dirty="0">
                <a:solidFill>
                  <a:srgbClr val="FF0000"/>
                </a:solidFill>
                <a:latin typeface="Arial" panose="020B0604020202020204" pitchFamily="34" charset="0"/>
                <a:cs typeface="Arial" panose="020B0604020202020204" pitchFamily="34" charset="0"/>
              </a:rPr>
              <a:t>De urgentie is nu ….</a:t>
            </a:r>
          </a:p>
          <a:p>
            <a:endParaRPr lang="nl-NL" dirty="0">
              <a:latin typeface="Arial" panose="020B0604020202020204" pitchFamily="34" charset="0"/>
              <a:cs typeface="Arial" panose="020B0604020202020204" pitchFamily="34" charset="0"/>
            </a:endParaRPr>
          </a:p>
          <a:p>
            <a:endParaRPr lang="nl-NL" dirty="0"/>
          </a:p>
        </p:txBody>
      </p:sp>
    </p:spTree>
    <p:extLst>
      <p:ext uri="{BB962C8B-B14F-4D97-AF65-F5344CB8AC3E}">
        <p14:creationId xmlns:p14="http://schemas.microsoft.com/office/powerpoint/2010/main" val="3781286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5AC2DD-35F1-9766-7412-83625DC147E8}"/>
              </a:ext>
            </a:extLst>
          </p:cNvPr>
          <p:cNvSpPr>
            <a:spLocks noGrp="1"/>
          </p:cNvSpPr>
          <p:nvPr>
            <p:ph type="title"/>
          </p:nvPr>
        </p:nvSpPr>
        <p:spPr/>
        <p:txBody>
          <a:bodyPr/>
          <a:lstStyle/>
          <a:p>
            <a:r>
              <a:rPr lang="nl-NL" b="1" dirty="0">
                <a:solidFill>
                  <a:srgbClr val="0070C0"/>
                </a:solidFill>
                <a:latin typeface="Arial" panose="020B0604020202020204" pitchFamily="34" charset="0"/>
                <a:cs typeface="Arial" panose="020B0604020202020204" pitchFamily="34" charset="0"/>
              </a:rPr>
              <a:t>Profiel van vrijwilligers</a:t>
            </a:r>
          </a:p>
        </p:txBody>
      </p:sp>
      <p:sp>
        <p:nvSpPr>
          <p:cNvPr id="3" name="Tijdelijke aanduiding voor inhoud 2">
            <a:extLst>
              <a:ext uri="{FF2B5EF4-FFF2-40B4-BE49-F238E27FC236}">
                <a16:creationId xmlns:a16="http://schemas.microsoft.com/office/drawing/2014/main" id="{B8DF081D-1C91-33B7-E6A1-A8DAB308F3AC}"/>
              </a:ext>
            </a:extLst>
          </p:cNvPr>
          <p:cNvSpPr>
            <a:spLocks noGrp="1"/>
          </p:cNvSpPr>
          <p:nvPr>
            <p:ph idx="1"/>
          </p:nvPr>
        </p:nvSpPr>
        <p:spPr>
          <a:xfrm>
            <a:off x="1461247" y="1864658"/>
            <a:ext cx="9601200" cy="4509247"/>
          </a:xfrm>
        </p:spPr>
        <p:txBody>
          <a:bodyPr>
            <a:normAutofit/>
          </a:bodyPr>
          <a:lstStyle/>
          <a:p>
            <a:r>
              <a:rPr lang="nl-NL" dirty="0">
                <a:latin typeface="Arial" panose="020B0604020202020204" pitchFamily="34" charset="0"/>
                <a:cs typeface="Arial" panose="020B0604020202020204" pitchFamily="34" charset="0"/>
              </a:rPr>
              <a:t>Steeds hogere leeftijd</a:t>
            </a:r>
          </a:p>
          <a:p>
            <a:r>
              <a:rPr lang="nl-NL" dirty="0">
                <a:latin typeface="Arial" panose="020B0604020202020204" pitchFamily="34" charset="0"/>
                <a:cs typeface="Arial" panose="020B0604020202020204" pitchFamily="34" charset="0"/>
              </a:rPr>
              <a:t>Aantal vrijwilligers neemt af</a:t>
            </a:r>
          </a:p>
          <a:p>
            <a:r>
              <a:rPr lang="nl-NL" dirty="0">
                <a:latin typeface="Arial" panose="020B0604020202020204" pitchFamily="34" charset="0"/>
                <a:cs typeface="Arial" panose="020B0604020202020204" pitchFamily="34" charset="0"/>
              </a:rPr>
              <a:t>De organisatie van vrijwilligers is (te) informeel</a:t>
            </a:r>
          </a:p>
          <a:p>
            <a:r>
              <a:rPr lang="nl-NL" dirty="0">
                <a:latin typeface="Arial" panose="020B0604020202020204" pitchFamily="34" charset="0"/>
                <a:cs typeface="Arial" panose="020B0604020202020204" pitchFamily="34" charset="0"/>
              </a:rPr>
              <a:t>Aansturing, begeleiding en controle zijn niet, of onvoldoende geregeld</a:t>
            </a:r>
          </a:p>
          <a:p>
            <a:pPr marL="0" indent="0">
              <a:buNone/>
            </a:pPr>
            <a:endParaRPr lang="nl-NL" dirty="0"/>
          </a:p>
          <a:p>
            <a:endParaRPr lang="nl-NL" dirty="0"/>
          </a:p>
          <a:p>
            <a:endParaRPr lang="nl-NL" dirty="0"/>
          </a:p>
        </p:txBody>
      </p:sp>
    </p:spTree>
    <p:extLst>
      <p:ext uri="{BB962C8B-B14F-4D97-AF65-F5344CB8AC3E}">
        <p14:creationId xmlns:p14="http://schemas.microsoft.com/office/powerpoint/2010/main" val="4079753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6A26D-29BB-31AB-C546-8ABE62D235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E9375AF-07A2-64A4-61C8-917F8705272B}"/>
              </a:ext>
            </a:extLst>
          </p:cNvPr>
          <p:cNvSpPr>
            <a:spLocks noGrp="1"/>
          </p:cNvSpPr>
          <p:nvPr>
            <p:ph type="title"/>
          </p:nvPr>
        </p:nvSpPr>
        <p:spPr>
          <a:xfrm>
            <a:off x="1047751" y="685800"/>
            <a:ext cx="10763250" cy="1485900"/>
          </a:xfrm>
        </p:spPr>
        <p:txBody>
          <a:bodyPr>
            <a:normAutofit/>
          </a:bodyPr>
          <a:lstStyle/>
          <a:p>
            <a:r>
              <a:rPr lang="nl-NL" sz="4000" b="1" dirty="0">
                <a:solidFill>
                  <a:srgbClr val="0070C0"/>
                </a:solidFill>
                <a:latin typeface="Arial" panose="020B0604020202020204" pitchFamily="34" charset="0"/>
                <a:cs typeface="Arial" panose="020B0604020202020204" pitchFamily="34" charset="0"/>
              </a:rPr>
              <a:t>Veranderende samenleving heeft invloed</a:t>
            </a:r>
          </a:p>
        </p:txBody>
      </p:sp>
      <p:sp>
        <p:nvSpPr>
          <p:cNvPr id="3" name="Tijdelijke aanduiding voor inhoud 2">
            <a:extLst>
              <a:ext uri="{FF2B5EF4-FFF2-40B4-BE49-F238E27FC236}">
                <a16:creationId xmlns:a16="http://schemas.microsoft.com/office/drawing/2014/main" id="{E535C751-6B38-5ABF-A26C-C44223295B6B}"/>
              </a:ext>
            </a:extLst>
          </p:cNvPr>
          <p:cNvSpPr>
            <a:spLocks noGrp="1"/>
          </p:cNvSpPr>
          <p:nvPr>
            <p:ph idx="1"/>
          </p:nvPr>
        </p:nvSpPr>
        <p:spPr/>
        <p:txBody>
          <a:bodyPr>
            <a:normAutofit/>
          </a:bodyPr>
          <a:lstStyle/>
          <a:p>
            <a:r>
              <a:rPr lang="nl-NL" dirty="0">
                <a:latin typeface="Arial" panose="020B0604020202020204" pitchFamily="34" charset="0"/>
                <a:cs typeface="Arial" panose="020B0604020202020204" pitchFamily="34" charset="0"/>
              </a:rPr>
              <a:t>Meer gericht op het individu, minder oog voor elkaar</a:t>
            </a:r>
          </a:p>
          <a:p>
            <a:r>
              <a:rPr lang="nl-NL" dirty="0">
                <a:latin typeface="Arial" panose="020B0604020202020204" pitchFamily="34" charset="0"/>
                <a:cs typeface="Arial" panose="020B0604020202020204" pitchFamily="34" charset="0"/>
              </a:rPr>
              <a:t>Er wordt veel verwacht van jongeren</a:t>
            </a:r>
          </a:p>
          <a:p>
            <a:r>
              <a:rPr lang="nl-NL" dirty="0">
                <a:latin typeface="Arial" panose="020B0604020202020204" pitchFamily="34" charset="0"/>
                <a:cs typeface="Arial" panose="020B0604020202020204" pitchFamily="34" charset="0"/>
              </a:rPr>
              <a:t>Social media “vragen” veel tijd, minder </a:t>
            </a:r>
            <a:r>
              <a:rPr lang="nl-NL" dirty="0" err="1">
                <a:latin typeface="Arial" panose="020B0604020202020204" pitchFamily="34" charset="0"/>
                <a:cs typeface="Arial" panose="020B0604020202020204" pitchFamily="34" charset="0"/>
              </a:rPr>
              <a:t>persoonlij</a:t>
            </a:r>
            <a:endParaRPr lang="nl-NL" dirty="0">
              <a:latin typeface="Arial" panose="020B0604020202020204" pitchFamily="34" charset="0"/>
              <a:cs typeface="Arial" panose="020B0604020202020204" pitchFamily="34" charset="0"/>
            </a:endParaRPr>
          </a:p>
          <a:p>
            <a:r>
              <a:rPr lang="nl-NL" dirty="0">
                <a:latin typeface="Arial" panose="020B0604020202020204" pitchFamily="34" charset="0"/>
                <a:cs typeface="Arial" panose="020B0604020202020204" pitchFamily="34" charset="0"/>
              </a:rPr>
              <a:t>Behoefte aan vrije tijd (ontspanning) neemt toe</a:t>
            </a:r>
          </a:p>
          <a:p>
            <a:r>
              <a:rPr lang="nl-NL" dirty="0">
                <a:latin typeface="Arial" panose="020B0604020202020204" pitchFamily="34" charset="0"/>
                <a:cs typeface="Arial" panose="020B0604020202020204" pitchFamily="34" charset="0"/>
              </a:rPr>
              <a:t>Wet- en regelgeving zetten spontaniteit onder druk</a:t>
            </a:r>
          </a:p>
          <a:p>
            <a:r>
              <a:rPr lang="nl-NL" dirty="0">
                <a:latin typeface="Arial" panose="020B0604020202020204" pitchFamily="34" charset="0"/>
                <a:cs typeface="Arial" panose="020B0604020202020204" pitchFamily="34" charset="0"/>
              </a:rPr>
              <a:t>Polarisatie en maatschappelijke onrust</a:t>
            </a:r>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1193587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D26589-473C-54D1-2237-57FBAA4C6278}"/>
              </a:ext>
            </a:extLst>
          </p:cNvPr>
          <p:cNvSpPr>
            <a:spLocks noGrp="1"/>
          </p:cNvSpPr>
          <p:nvPr>
            <p:ph type="title"/>
          </p:nvPr>
        </p:nvSpPr>
        <p:spPr/>
        <p:txBody>
          <a:bodyPr/>
          <a:lstStyle/>
          <a:p>
            <a:r>
              <a:rPr lang="nl-NL" b="1" dirty="0">
                <a:solidFill>
                  <a:srgbClr val="0070C0"/>
                </a:solidFill>
                <a:latin typeface="Arial" panose="020B0604020202020204" pitchFamily="34" charset="0"/>
                <a:cs typeface="Arial" panose="020B0604020202020204" pitchFamily="34" charset="0"/>
              </a:rPr>
              <a:t>Voorgestelde aanpak</a:t>
            </a:r>
          </a:p>
        </p:txBody>
      </p:sp>
      <p:sp>
        <p:nvSpPr>
          <p:cNvPr id="3" name="Tijdelijke aanduiding voor inhoud 2">
            <a:extLst>
              <a:ext uri="{FF2B5EF4-FFF2-40B4-BE49-F238E27FC236}">
                <a16:creationId xmlns:a16="http://schemas.microsoft.com/office/drawing/2014/main" id="{88A30662-766C-DE12-60F8-F3CCF745474B}"/>
              </a:ext>
            </a:extLst>
          </p:cNvPr>
          <p:cNvSpPr>
            <a:spLocks noGrp="1"/>
          </p:cNvSpPr>
          <p:nvPr>
            <p:ph idx="1"/>
          </p:nvPr>
        </p:nvSpPr>
        <p:spPr/>
        <p:txBody>
          <a:bodyPr>
            <a:normAutofit fontScale="92500" lnSpcReduction="10000"/>
          </a:bodyPr>
          <a:lstStyle/>
          <a:p>
            <a:r>
              <a:rPr lang="nl-NL" dirty="0">
                <a:latin typeface="Arial" panose="020B0604020202020204" pitchFamily="34" charset="0"/>
                <a:cs typeface="Arial" panose="020B0604020202020204" pitchFamily="34" charset="0"/>
              </a:rPr>
              <a:t>Sterksel gaat breed samenwerken</a:t>
            </a:r>
          </a:p>
          <a:p>
            <a:r>
              <a:rPr lang="nl-NL" dirty="0">
                <a:latin typeface="Arial" panose="020B0604020202020204" pitchFamily="34" charset="0"/>
                <a:cs typeface="Arial" panose="020B0604020202020204" pitchFamily="34" charset="0"/>
              </a:rPr>
              <a:t>Bij voorkeur een centrale coördinatie door twee personen</a:t>
            </a:r>
          </a:p>
          <a:p>
            <a:r>
              <a:rPr lang="nl-NL" dirty="0">
                <a:latin typeface="Arial" panose="020B0604020202020204" pitchFamily="34" charset="0"/>
                <a:cs typeface="Arial" panose="020B0604020202020204" pitchFamily="34" charset="0"/>
              </a:rPr>
              <a:t>Uniforme aanpak voor alle deelnemende organisaties, maar geheel gericht op de samenleving van Sterksel en eventueel daarbuiten</a:t>
            </a:r>
          </a:p>
          <a:p>
            <a:r>
              <a:rPr lang="nl-NL" dirty="0">
                <a:latin typeface="Arial" panose="020B0604020202020204" pitchFamily="34" charset="0"/>
                <a:cs typeface="Arial" panose="020B0604020202020204" pitchFamily="34" charset="0"/>
              </a:rPr>
              <a:t>Professionelere aanpak door middel van een vrijwilligers beleid, een “databank”, van alle beschikbare taken (profielen) bij deelnemende organisaties. Deze worden wanneer noodzakelijk als vacatures in het systeem van Cordaad aangemeld en gepubliceerd. Werken met een vrijwilligersovereenkomst.</a:t>
            </a:r>
          </a:p>
          <a:p>
            <a:r>
              <a:rPr lang="nl-NL" dirty="0">
                <a:latin typeface="Arial" panose="020B0604020202020204" pitchFamily="34" charset="0"/>
                <a:cs typeface="Arial" panose="020B0604020202020204" pitchFamily="34" charset="0"/>
              </a:rPr>
              <a:t>Iedere deelnemende organisatie heeft een eigen contactpersoon voor de eigen vrijwilligers. De autonomie van de organisatie wijzigt niet. </a:t>
            </a:r>
          </a:p>
          <a:p>
            <a:r>
              <a:rPr lang="nl-NL" dirty="0">
                <a:latin typeface="Arial" panose="020B0604020202020204" pitchFamily="34" charset="0"/>
                <a:cs typeface="Arial" panose="020B0604020202020204" pitchFamily="34" charset="0"/>
              </a:rPr>
              <a:t>Structureel samenwerken met de vrijwilligerscentrale van Cordaad (gemeente).</a:t>
            </a:r>
          </a:p>
          <a:p>
            <a:endParaRPr lang="nl-NL" dirty="0"/>
          </a:p>
          <a:p>
            <a:endParaRPr lang="nl-NL" dirty="0"/>
          </a:p>
        </p:txBody>
      </p:sp>
    </p:spTree>
    <p:extLst>
      <p:ext uri="{BB962C8B-B14F-4D97-AF65-F5344CB8AC3E}">
        <p14:creationId xmlns:p14="http://schemas.microsoft.com/office/powerpoint/2010/main" val="2398475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B1072-49F8-2B88-9411-FBB881F1BC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5D47AFB-E887-1F4F-2C65-5C74779060F0}"/>
              </a:ext>
            </a:extLst>
          </p:cNvPr>
          <p:cNvSpPr>
            <a:spLocks noGrp="1"/>
          </p:cNvSpPr>
          <p:nvPr>
            <p:ph type="title"/>
          </p:nvPr>
        </p:nvSpPr>
        <p:spPr/>
        <p:txBody>
          <a:bodyPr/>
          <a:lstStyle/>
          <a:p>
            <a:r>
              <a:rPr lang="nl-NL" b="1" dirty="0">
                <a:solidFill>
                  <a:srgbClr val="0070C0"/>
                </a:solidFill>
                <a:latin typeface="Arial" panose="020B0604020202020204" pitchFamily="34" charset="0"/>
                <a:cs typeface="Arial" panose="020B0604020202020204" pitchFamily="34" charset="0"/>
              </a:rPr>
              <a:t>Cordaad Welzijn als partner</a:t>
            </a:r>
          </a:p>
        </p:txBody>
      </p:sp>
      <p:sp>
        <p:nvSpPr>
          <p:cNvPr id="3" name="Tijdelijke aanduiding voor inhoud 2">
            <a:extLst>
              <a:ext uri="{FF2B5EF4-FFF2-40B4-BE49-F238E27FC236}">
                <a16:creationId xmlns:a16="http://schemas.microsoft.com/office/drawing/2014/main" id="{88172C91-35D0-8B62-A6DF-62D4D27A57F4}"/>
              </a:ext>
            </a:extLst>
          </p:cNvPr>
          <p:cNvSpPr>
            <a:spLocks noGrp="1"/>
          </p:cNvSpPr>
          <p:nvPr>
            <p:ph idx="1"/>
          </p:nvPr>
        </p:nvSpPr>
        <p:spPr/>
        <p:txBody>
          <a:bodyPr/>
          <a:lstStyle/>
          <a:p>
            <a:r>
              <a:rPr lang="nl-NL" dirty="0">
                <a:latin typeface="Arial" panose="020B0604020202020204" pitchFamily="34" charset="0"/>
                <a:cs typeface="Arial" panose="020B0604020202020204" pitchFamily="34" charset="0"/>
              </a:rPr>
              <a:t>Cordaad werkt in opdracht van de gemeente Heeze – Leende</a:t>
            </a:r>
          </a:p>
          <a:p>
            <a:r>
              <a:rPr lang="nl-NL" dirty="0">
                <a:latin typeface="Arial" panose="020B0604020202020204" pitchFamily="34" charset="0"/>
                <a:cs typeface="Arial" panose="020B0604020202020204" pitchFamily="34" charset="0"/>
              </a:rPr>
              <a:t>Cordaad is professioneel en heeft veel ervaring op het gebied van vrijwilligers(werk)</a:t>
            </a:r>
          </a:p>
          <a:p>
            <a:r>
              <a:rPr lang="nl-NL" dirty="0">
                <a:latin typeface="Arial" panose="020B0604020202020204" pitchFamily="34" charset="0"/>
                <a:cs typeface="Arial" panose="020B0604020202020204" pitchFamily="34" charset="0"/>
              </a:rPr>
              <a:t>Cordaad biedt een digitaal platform (met een vacaturebank) en brengt vraag en aanbod bij elkaar (voorbeeld: </a:t>
            </a:r>
            <a:r>
              <a:rPr lang="nl-NL" dirty="0">
                <a:latin typeface="Arial" panose="020B0604020202020204" pitchFamily="34" charset="0"/>
                <a:cs typeface="Arial" panose="020B0604020202020204" pitchFamily="34" charset="0"/>
                <a:hlinkClick r:id="rId2"/>
              </a:rPr>
              <a:t>Vrijwilligers dorpswinkel Sterksel - Vrijwilligerscentrale Heeze-Leende</a:t>
            </a:r>
            <a:r>
              <a:rPr lang="nl-NL" dirty="0">
                <a:latin typeface="Arial" panose="020B0604020202020204" pitchFamily="34" charset="0"/>
                <a:cs typeface="Arial" panose="020B0604020202020204" pitchFamily="34" charset="0"/>
              </a:rPr>
              <a:t> )</a:t>
            </a:r>
          </a:p>
          <a:p>
            <a:r>
              <a:rPr lang="nl-NL" dirty="0">
                <a:latin typeface="Arial" panose="020B0604020202020204" pitchFamily="34" charset="0"/>
                <a:cs typeface="Arial" panose="020B0604020202020204" pitchFamily="34" charset="0"/>
              </a:rPr>
              <a:t>Cordaad heeft advies, kennis, documentatie en veel andere voordelen</a:t>
            </a:r>
          </a:p>
          <a:p>
            <a:endParaRPr lang="nl-NL" dirty="0"/>
          </a:p>
          <a:p>
            <a:endParaRPr lang="nl-NL" dirty="0"/>
          </a:p>
          <a:p>
            <a:endParaRPr lang="nl-NL" dirty="0"/>
          </a:p>
        </p:txBody>
      </p:sp>
    </p:spTree>
    <p:extLst>
      <p:ext uri="{BB962C8B-B14F-4D97-AF65-F5344CB8AC3E}">
        <p14:creationId xmlns:p14="http://schemas.microsoft.com/office/powerpoint/2010/main" val="546598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29B93-9CF3-E36C-1D16-A7AF1FC3D47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16ED53-191A-8832-6660-C6A0C84480D8}"/>
              </a:ext>
            </a:extLst>
          </p:cNvPr>
          <p:cNvSpPr>
            <a:spLocks noGrp="1"/>
          </p:cNvSpPr>
          <p:nvPr>
            <p:ph type="title"/>
          </p:nvPr>
        </p:nvSpPr>
        <p:spPr/>
        <p:txBody>
          <a:bodyPr/>
          <a:lstStyle/>
          <a:p>
            <a:r>
              <a:rPr lang="nl-NL" b="1" dirty="0">
                <a:solidFill>
                  <a:srgbClr val="0070C0"/>
                </a:solidFill>
                <a:latin typeface="Arial" panose="020B0604020202020204" pitchFamily="34" charset="0"/>
                <a:cs typeface="Arial" panose="020B0604020202020204" pitchFamily="34" charset="0"/>
              </a:rPr>
              <a:t>Concreet …</a:t>
            </a:r>
          </a:p>
        </p:txBody>
      </p:sp>
      <p:sp>
        <p:nvSpPr>
          <p:cNvPr id="3" name="Tijdelijke aanduiding voor inhoud 2">
            <a:extLst>
              <a:ext uri="{FF2B5EF4-FFF2-40B4-BE49-F238E27FC236}">
                <a16:creationId xmlns:a16="http://schemas.microsoft.com/office/drawing/2014/main" id="{A9A951C6-3B4C-6893-AB9F-63B6B9AFFC82}"/>
              </a:ext>
            </a:extLst>
          </p:cNvPr>
          <p:cNvSpPr>
            <a:spLocks noGrp="1"/>
          </p:cNvSpPr>
          <p:nvPr>
            <p:ph idx="1"/>
          </p:nvPr>
        </p:nvSpPr>
        <p:spPr/>
        <p:txBody>
          <a:bodyPr/>
          <a:lstStyle/>
          <a:p>
            <a:r>
              <a:rPr lang="nl-NL" dirty="0">
                <a:latin typeface="Arial" panose="020B0604020202020204" pitchFamily="34" charset="0"/>
                <a:cs typeface="Arial" panose="020B0604020202020204" pitchFamily="34" charset="0"/>
              </a:rPr>
              <a:t>Beleid als uitgangspunt</a:t>
            </a:r>
          </a:p>
          <a:p>
            <a:r>
              <a:rPr lang="nl-NL" dirty="0">
                <a:latin typeface="Arial" panose="020B0604020202020204" pitchFamily="34" charset="0"/>
                <a:cs typeface="Arial" panose="020B0604020202020204" pitchFamily="34" charset="0"/>
              </a:rPr>
              <a:t>Een vrijwilligersovereenkomst</a:t>
            </a:r>
          </a:p>
          <a:p>
            <a:r>
              <a:rPr lang="nl-NL" dirty="0">
                <a:latin typeface="Arial" panose="020B0604020202020204" pitchFamily="34" charset="0"/>
                <a:cs typeface="Arial" panose="020B0604020202020204" pitchFamily="34" charset="0"/>
              </a:rPr>
              <a:t>Vrijwilligerstaken (functies) in een profiel</a:t>
            </a:r>
          </a:p>
          <a:p>
            <a:r>
              <a:rPr lang="nl-NL" dirty="0">
                <a:latin typeface="Arial" panose="020B0604020202020204" pitchFamily="34" charset="0"/>
                <a:cs typeface="Arial" panose="020B0604020202020204" pitchFamily="34" charset="0"/>
              </a:rPr>
              <a:t>Twee coördinatoren maken en beheren een database en zijn verantwoordelijk voor werving</a:t>
            </a:r>
          </a:p>
          <a:p>
            <a:r>
              <a:rPr lang="nl-NL" dirty="0">
                <a:latin typeface="Arial" panose="020B0604020202020204" pitchFamily="34" charset="0"/>
                <a:cs typeface="Arial" panose="020B0604020202020204" pitchFamily="34" charset="0"/>
              </a:rPr>
              <a:t>Iedere organisatie heeft een eigen contactpersoon.</a:t>
            </a:r>
          </a:p>
          <a:p>
            <a:endParaRPr lang="nl-NL" dirty="0"/>
          </a:p>
          <a:p>
            <a:endParaRPr lang="nl-NL" dirty="0"/>
          </a:p>
        </p:txBody>
      </p:sp>
    </p:spTree>
    <p:extLst>
      <p:ext uri="{BB962C8B-B14F-4D97-AF65-F5344CB8AC3E}">
        <p14:creationId xmlns:p14="http://schemas.microsoft.com/office/powerpoint/2010/main" val="1368222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C9EAB-4888-DFAF-4CB6-9EFBEFB15B7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F0CED0C-D12E-F60A-4695-076A7C419F30}"/>
              </a:ext>
            </a:extLst>
          </p:cNvPr>
          <p:cNvSpPr>
            <a:spLocks noGrp="1"/>
          </p:cNvSpPr>
          <p:nvPr>
            <p:ph type="title"/>
          </p:nvPr>
        </p:nvSpPr>
        <p:spPr/>
        <p:txBody>
          <a:bodyPr/>
          <a:lstStyle/>
          <a:p>
            <a:r>
              <a:rPr lang="nl-NL" b="1" dirty="0">
                <a:solidFill>
                  <a:srgbClr val="0070C0"/>
                </a:solidFill>
                <a:latin typeface="Arial" panose="020B0604020202020204" pitchFamily="34" charset="0"/>
                <a:cs typeface="Arial" panose="020B0604020202020204" pitchFamily="34" charset="0"/>
              </a:rPr>
              <a:t>Wat vindt je ervan?</a:t>
            </a:r>
          </a:p>
        </p:txBody>
      </p:sp>
      <p:sp>
        <p:nvSpPr>
          <p:cNvPr id="3" name="Tijdelijke aanduiding voor inhoud 2">
            <a:extLst>
              <a:ext uri="{FF2B5EF4-FFF2-40B4-BE49-F238E27FC236}">
                <a16:creationId xmlns:a16="http://schemas.microsoft.com/office/drawing/2014/main" id="{3BBF8AFC-C9CC-1556-9DC9-EE9219F947DD}"/>
              </a:ext>
            </a:extLst>
          </p:cNvPr>
          <p:cNvSpPr>
            <a:spLocks noGrp="1"/>
          </p:cNvSpPr>
          <p:nvPr>
            <p:ph idx="1"/>
          </p:nvPr>
        </p:nvSpPr>
        <p:spPr/>
        <p:txBody>
          <a:bodyPr/>
          <a:lstStyle/>
          <a:p>
            <a:r>
              <a:rPr lang="nl-NL" dirty="0">
                <a:latin typeface="Arial" panose="020B0604020202020204" pitchFamily="34" charset="0"/>
                <a:cs typeface="Arial" panose="020B0604020202020204" pitchFamily="34" charset="0"/>
              </a:rPr>
              <a:t>Wordt het knelpunt herkend?</a:t>
            </a:r>
          </a:p>
          <a:p>
            <a:r>
              <a:rPr lang="nl-NL" dirty="0">
                <a:latin typeface="Arial" panose="020B0604020202020204" pitchFamily="34" charset="0"/>
                <a:cs typeface="Arial" panose="020B0604020202020204" pitchFamily="34" charset="0"/>
              </a:rPr>
              <a:t>Wordt de aanpak gedeeld?</a:t>
            </a:r>
          </a:p>
          <a:p>
            <a:r>
              <a:rPr lang="nl-NL" dirty="0">
                <a:latin typeface="Arial" panose="020B0604020202020204" pitchFamily="34" charset="0"/>
                <a:cs typeface="Arial" panose="020B0604020202020204" pitchFamily="34" charset="0"/>
              </a:rPr>
              <a:t>Zijn er andere voorstellen?</a:t>
            </a:r>
          </a:p>
          <a:p>
            <a:r>
              <a:rPr lang="nl-NL" dirty="0">
                <a:latin typeface="Arial" panose="020B0604020202020204" pitchFamily="34" charset="0"/>
                <a:cs typeface="Arial" panose="020B0604020202020204" pitchFamily="34" charset="0"/>
              </a:rPr>
              <a:t>Wordt er iets over het hoofd gezien?</a:t>
            </a:r>
          </a:p>
          <a:p>
            <a:r>
              <a:rPr lang="nl-NL" dirty="0">
                <a:latin typeface="Arial" panose="020B0604020202020204" pitchFamily="34" charset="0"/>
                <a:cs typeface="Arial" panose="020B0604020202020204" pitchFamily="34" charset="0"/>
              </a:rPr>
              <a:t>Hoe kan de functie van centrale coördinatie het beste ingebed worden in de Sterkselse samenleving? </a:t>
            </a:r>
          </a:p>
          <a:p>
            <a:endParaRPr lang="nl-NL" dirty="0"/>
          </a:p>
          <a:p>
            <a:endParaRPr lang="nl-NL" dirty="0"/>
          </a:p>
        </p:txBody>
      </p:sp>
    </p:spTree>
    <p:extLst>
      <p:ext uri="{BB962C8B-B14F-4D97-AF65-F5344CB8AC3E}">
        <p14:creationId xmlns:p14="http://schemas.microsoft.com/office/powerpoint/2010/main" val="116990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CA89E-5A8C-AE32-B60F-C7415D96C797}"/>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B674BA5-55CE-9FE5-679B-AE4DB9F888CD}"/>
              </a:ext>
            </a:extLst>
          </p:cNvPr>
          <p:cNvSpPr>
            <a:spLocks noGrp="1"/>
          </p:cNvSpPr>
          <p:nvPr>
            <p:ph type="body" idx="1"/>
          </p:nvPr>
        </p:nvSpPr>
        <p:spPr/>
        <p:txBody>
          <a:bodyPr/>
          <a:lstStyle/>
          <a:p>
            <a:r>
              <a:rPr lang="nl-NL" dirty="0"/>
              <a:t>Roel </a:t>
            </a:r>
            <a:r>
              <a:rPr lang="nl-NL" dirty="0" err="1"/>
              <a:t>Slotman</a:t>
            </a:r>
            <a:r>
              <a:rPr lang="nl-NL" dirty="0"/>
              <a:t> / Co-CEO </a:t>
            </a:r>
            <a:r>
              <a:rPr lang="nl-NL" dirty="0" err="1"/>
              <a:t>Byont</a:t>
            </a:r>
            <a:endParaRPr lang="nl-NL" dirty="0"/>
          </a:p>
          <a:p>
            <a:r>
              <a:rPr lang="nl-NL" dirty="0"/>
              <a:t>Jacco van de Velde / Co-CEO </a:t>
            </a:r>
            <a:r>
              <a:rPr lang="nl-NL" dirty="0" err="1"/>
              <a:t>Byont</a:t>
            </a:r>
            <a:endParaRPr lang="nl-NL" dirty="0"/>
          </a:p>
        </p:txBody>
      </p:sp>
      <p:sp>
        <p:nvSpPr>
          <p:cNvPr id="3" name="Titel 2">
            <a:extLst>
              <a:ext uri="{FF2B5EF4-FFF2-40B4-BE49-F238E27FC236}">
                <a16:creationId xmlns:a16="http://schemas.microsoft.com/office/drawing/2014/main" id="{DBFAF762-40DE-0336-1424-25EE5117EF4D}"/>
              </a:ext>
            </a:extLst>
          </p:cNvPr>
          <p:cNvSpPr>
            <a:spLocks noGrp="1"/>
          </p:cNvSpPr>
          <p:nvPr>
            <p:ph type="title"/>
          </p:nvPr>
        </p:nvSpPr>
        <p:spPr/>
        <p:txBody>
          <a:bodyPr/>
          <a:lstStyle/>
          <a:p>
            <a:r>
              <a:rPr lang="nl-NL" dirty="0"/>
              <a:t>Ontwikkelingen Poort 43</a:t>
            </a:r>
          </a:p>
        </p:txBody>
      </p:sp>
    </p:spTree>
    <p:extLst>
      <p:ext uri="{BB962C8B-B14F-4D97-AF65-F5344CB8AC3E}">
        <p14:creationId xmlns:p14="http://schemas.microsoft.com/office/powerpoint/2010/main" val="432119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7F1"/>
        </a:solidFill>
        <a:effectLst/>
      </p:bgPr>
    </p:b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083C1A72-FCF0-1753-D1FF-B3FB930A5852}"/>
              </a:ext>
            </a:extLst>
          </p:cNvPr>
          <p:cNvPicPr>
            <a:picLocks noChangeAspect="1"/>
          </p:cNvPicPr>
          <p:nvPr/>
        </p:nvPicPr>
        <p:blipFill>
          <a:blip r:embed="rId3"/>
          <a:stretch>
            <a:fillRect/>
          </a:stretch>
        </p:blipFill>
        <p:spPr>
          <a:xfrm>
            <a:off x="5254608" y="1590261"/>
            <a:ext cx="6937392" cy="5267739"/>
          </a:xfrm>
          <a:prstGeom prst="rect">
            <a:avLst/>
          </a:prstGeom>
        </p:spPr>
      </p:pic>
      <p:pic>
        <p:nvPicPr>
          <p:cNvPr id="16" name="Graphic 15">
            <a:extLst>
              <a:ext uri="{FF2B5EF4-FFF2-40B4-BE49-F238E27FC236}">
                <a16:creationId xmlns:a16="http://schemas.microsoft.com/office/drawing/2014/main" id="{A02F6698-41E8-0B18-7F99-B97882CC5E4A}"/>
              </a:ext>
            </a:extLst>
          </p:cNvPr>
          <p:cNvPicPr>
            <a:picLocks noChangeAspect="1"/>
          </p:cNvPicPr>
          <p:nvPr/>
        </p:nvPicPr>
        <p:blipFill>
          <a:blip>
            <a:extLst>
              <a:ext uri="{96DAC541-7B7A-43D3-8B79-37D633B846F1}">
                <asvg:svgBlip xmlns:asvg="http://schemas.microsoft.com/office/drawing/2016/SVG/main" r:embed="rId4"/>
              </a:ext>
            </a:extLst>
          </a:blip>
          <a:srcRect r="9000"/>
          <a:stretch>
            <a:fillRect/>
          </a:stretch>
        </p:blipFill>
        <p:spPr>
          <a:xfrm>
            <a:off x="5102352" y="777861"/>
            <a:ext cx="7089648" cy="6080139"/>
          </a:xfrm>
          <a:prstGeom prst="rect">
            <a:avLst/>
          </a:prstGeom>
        </p:spPr>
      </p:pic>
      <p:pic>
        <p:nvPicPr>
          <p:cNvPr id="3" name="Image 1" descr="/home/claude/byont/assets/logo/wordmark-beyond.png"/>
          <p:cNvPicPr>
            <a:picLocks noChangeAspect="1"/>
          </p:cNvPicPr>
          <p:nvPr/>
        </p:nvPicPr>
        <p:blipFill>
          <a:blip r:embed="rId5"/>
          <a:stretch>
            <a:fillRect/>
          </a:stretch>
        </p:blipFill>
        <p:spPr>
          <a:xfrm>
            <a:off x="9326880" y="588790"/>
            <a:ext cx="1737360" cy="656640"/>
          </a:xfrm>
          <a:prstGeom prst="rect">
            <a:avLst/>
          </a:prstGeom>
        </p:spPr>
      </p:pic>
      <p:sp>
        <p:nvSpPr>
          <p:cNvPr id="5" name="Text 1"/>
          <p:cNvSpPr txBox="1"/>
          <p:nvPr/>
        </p:nvSpPr>
        <p:spPr>
          <a:xfrm>
            <a:off x="315667" y="2846851"/>
            <a:ext cx="4938941" cy="2103120"/>
          </a:xfrm>
          <a:prstGeom prst="rect">
            <a:avLst/>
          </a:prstGeom>
          <a:noFill/>
          <a:ln/>
        </p:spPr>
        <p:txBody>
          <a:bodyPr wrap="square" lIns="0" tIns="0" rIns="0" bIns="0"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Van </a:t>
            </a:r>
            <a:r>
              <a:rPr kumimoji="0" lang="en-US" sz="28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ombouw</a:t>
            </a:r>
            <a:r>
              <a:rPr kumimoji="0" lang="en-US" sz="28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28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naar</a:t>
            </a:r>
            <a:r>
              <a:rPr kumimoji="0" lang="en-US" sz="28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28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duurzame</a:t>
            </a:r>
            <a:r>
              <a:rPr kumimoji="0" lang="en-US" sz="28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28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opstart</a:t>
            </a:r>
            <a:endParaRPr kumimoji="0" lang="en-US" sz="28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7" name="Text 3"/>
          <p:cNvSpPr txBox="1"/>
          <p:nvPr/>
        </p:nvSpPr>
        <p:spPr>
          <a:xfrm>
            <a:off x="685800" y="5943600"/>
            <a:ext cx="1325880" cy="292608"/>
          </a:xfrm>
          <a:prstGeom prst="roundRect">
            <a:avLst>
              <a:gd name="adj" fmla="val 50000"/>
            </a:avLst>
          </a:prstGeom>
          <a:solidFill>
            <a:srgbClr val="28CDF3"/>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go-byont.com</a:t>
            </a:r>
            <a:endParaRPr kumimoji="0" lang="en-US" sz="1000" b="0" i="0" u="none" strike="noStrike" kern="1200" cap="none" spc="0" normalizeH="0" baseline="0" noProof="0" dirty="0">
              <a:ln>
                <a:noFill/>
              </a:ln>
              <a:solidFill>
                <a:srgbClr val="FFFFFF"/>
              </a:solidFill>
              <a:effectLst/>
              <a:uLnTx/>
              <a:uFillTx/>
              <a:latin typeface="DM Sans" panose="00000500000000000000"/>
              <a:ea typeface="+mn-ea"/>
              <a:cs typeface="+mn-cs"/>
            </a:endParaRPr>
          </a:p>
        </p:txBody>
      </p:sp>
      <p:sp>
        <p:nvSpPr>
          <p:cNvPr id="17" name="Text 0">
            <a:extLst>
              <a:ext uri="{FF2B5EF4-FFF2-40B4-BE49-F238E27FC236}">
                <a16:creationId xmlns:a16="http://schemas.microsoft.com/office/drawing/2014/main" id="{C0F6E1F1-E665-D960-2406-7C609F222DCE}"/>
              </a:ext>
            </a:extLst>
          </p:cNvPr>
          <p:cNvSpPr txBox="1"/>
          <p:nvPr/>
        </p:nvSpPr>
        <p:spPr>
          <a:xfrm>
            <a:off x="685800" y="2109169"/>
            <a:ext cx="54864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60" normalizeH="0" baseline="0" noProof="0" dirty="0" err="1">
                <a:ln>
                  <a:noFill/>
                </a:ln>
                <a:solidFill>
                  <a:srgbClr val="28CDF3"/>
                </a:solidFill>
                <a:effectLst/>
                <a:uLnTx/>
                <a:uFillTx/>
                <a:latin typeface="DM Sans" pitchFamily="34" charset="0"/>
                <a:ea typeface="DM Sans" pitchFamily="34" charset="-122"/>
                <a:cs typeface="DM Sans" pitchFamily="34" charset="-120"/>
              </a:rPr>
              <a:t>Dorpsraad</a:t>
            </a:r>
            <a:r>
              <a:rPr kumimoji="0" lang="en-US" sz="1600" b="1" i="0" u="none" strike="noStrike" kern="0" cap="none" spc="160" normalizeH="0" baseline="0" noProof="0" dirty="0">
                <a:ln>
                  <a:noFill/>
                </a:ln>
                <a:solidFill>
                  <a:srgbClr val="28CDF3"/>
                </a:solidFill>
                <a:effectLst/>
                <a:uLnTx/>
                <a:uFillTx/>
                <a:latin typeface="DM Sans" pitchFamily="34" charset="0"/>
                <a:ea typeface="DM Sans" pitchFamily="34" charset="-122"/>
                <a:cs typeface="DM Sans" pitchFamily="34" charset="-120"/>
              </a:rPr>
              <a:t> </a:t>
            </a:r>
            <a:r>
              <a:rPr kumimoji="0" lang="en-US" sz="1600" b="1" i="0" u="none" strike="noStrike" kern="0" cap="none" spc="160" normalizeH="0" baseline="0" noProof="0" dirty="0" err="1">
                <a:ln>
                  <a:noFill/>
                </a:ln>
                <a:solidFill>
                  <a:srgbClr val="28CDF3"/>
                </a:solidFill>
                <a:effectLst/>
                <a:uLnTx/>
                <a:uFillTx/>
                <a:latin typeface="DM Sans" pitchFamily="34" charset="0"/>
                <a:ea typeface="DM Sans" pitchFamily="34" charset="-122"/>
                <a:cs typeface="DM Sans" pitchFamily="34" charset="-120"/>
              </a:rPr>
              <a:t>Sterksel</a:t>
            </a:r>
            <a:endParaRPr kumimoji="0" lang="en-US" sz="16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pic>
        <p:nvPicPr>
          <p:cNvPr id="10" name="Graphic 9">
            <a:extLst>
              <a:ext uri="{FF2B5EF4-FFF2-40B4-BE49-F238E27FC236}">
                <a16:creationId xmlns:a16="http://schemas.microsoft.com/office/drawing/2014/main" id="{27FE036A-9ABA-2FE1-C05A-929509CC9A4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5800" y="713910"/>
            <a:ext cx="2044700" cy="406400"/>
          </a:xfrm>
          <a:prstGeom prst="rect">
            <a:avLst/>
          </a:prstGeom>
        </p:spPr>
      </p:pic>
    </p:spTree>
    <p:extLst>
      <p:ext uri="{BB962C8B-B14F-4D97-AF65-F5344CB8AC3E}">
        <p14:creationId xmlns:p14="http://schemas.microsoft.com/office/powerpoint/2010/main" val="491493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7F1"/>
        </a:solidFill>
        <a:effectLst/>
      </p:bgPr>
    </p:bg>
    <p:spTree>
      <p:nvGrpSpPr>
        <p:cNvPr id="1" name=""/>
        <p:cNvGrpSpPr/>
        <p:nvPr/>
      </p:nvGrpSpPr>
      <p:grpSpPr>
        <a:xfrm>
          <a:off x="0" y="0"/>
          <a:ext cx="0" cy="0"/>
          <a:chOff x="0" y="0"/>
          <a:chExt cx="0" cy="0"/>
        </a:xfrm>
      </p:grpSpPr>
      <p:pic>
        <p:nvPicPr>
          <p:cNvPr id="2" name="Image 0" descr="/home/claude/byont/assets/deck/agenda.png"/>
          <p:cNvPicPr>
            <a:picLocks noChangeAspect="1"/>
          </p:cNvPicPr>
          <p:nvPr/>
        </p:nvPicPr>
        <p:blipFill>
          <a:blip r:embed="rId3"/>
          <a:stretch>
            <a:fillRect/>
          </a:stretch>
        </p:blipFill>
        <p:spPr>
          <a:xfrm>
            <a:off x="7498080" y="914400"/>
            <a:ext cx="4693615" cy="5943600"/>
          </a:xfrm>
          <a:prstGeom prst="rect">
            <a:avLst/>
          </a:prstGeom>
        </p:spPr>
      </p:pic>
      <p:sp>
        <p:nvSpPr>
          <p:cNvPr id="4" name="Text 1"/>
          <p:cNvSpPr txBox="1"/>
          <p:nvPr/>
        </p:nvSpPr>
        <p:spPr>
          <a:xfrm>
            <a:off x="685800" y="1024128"/>
            <a:ext cx="6035040" cy="868680"/>
          </a:xfrm>
          <a:prstGeom prst="rect">
            <a:avLst/>
          </a:prstGeom>
          <a:noFill/>
          <a:ln/>
        </p:spPr>
        <p:txBody>
          <a:bodyPr wrap="square" lIns="0" tIns="0" rIns="0" bIns="0"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Wat we vandaag bespreken</a:t>
            </a:r>
            <a:endParaRPr kumimoji="0" lang="en-US" sz="3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5" name="Text 2"/>
          <p:cNvSpPr txBox="1"/>
          <p:nvPr/>
        </p:nvSpPr>
        <p:spPr>
          <a:xfrm>
            <a:off x="685800" y="2148840"/>
            <a:ext cx="5029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8CDF3"/>
                </a:solidFill>
                <a:effectLst/>
                <a:uLnTx/>
                <a:uFillTx/>
                <a:latin typeface="DM Sans" pitchFamily="34" charset="0"/>
                <a:ea typeface="DM Sans" pitchFamily="34" charset="-122"/>
                <a:cs typeface="DM Sans" pitchFamily="34" charset="-120"/>
              </a:rPr>
              <a:t>01</a:t>
            </a:r>
            <a:endParaRPr kumimoji="0" lang="en-US" sz="24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6" name="Text 3"/>
          <p:cNvSpPr txBox="1"/>
          <p:nvPr/>
        </p:nvSpPr>
        <p:spPr>
          <a:xfrm>
            <a:off x="1234440" y="2148840"/>
            <a:ext cx="548640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Wie is Byont</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7" name="Text 4"/>
          <p:cNvSpPr txBox="1"/>
          <p:nvPr/>
        </p:nvSpPr>
        <p:spPr>
          <a:xfrm>
            <a:off x="685800" y="2569464"/>
            <a:ext cx="5029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8CDF3"/>
                </a:solidFill>
                <a:effectLst/>
                <a:uLnTx/>
                <a:uFillTx/>
                <a:latin typeface="DM Sans" pitchFamily="34" charset="0"/>
                <a:ea typeface="DM Sans" pitchFamily="34" charset="-122"/>
                <a:cs typeface="DM Sans" pitchFamily="34" charset="-120"/>
              </a:rPr>
              <a:t>02</a:t>
            </a:r>
            <a:endParaRPr kumimoji="0" lang="en-US" sz="24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8" name="Text 5"/>
          <p:cNvSpPr txBox="1"/>
          <p:nvPr/>
        </p:nvSpPr>
        <p:spPr>
          <a:xfrm>
            <a:off x="1234440" y="2569464"/>
            <a:ext cx="548640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Byont</a:t>
            </a:r>
            <a:r>
              <a:rPr kumimoji="0" lang="en-US" sz="2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vs. Poort43</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9" name="Text 6"/>
          <p:cNvSpPr txBox="1"/>
          <p:nvPr/>
        </p:nvSpPr>
        <p:spPr>
          <a:xfrm>
            <a:off x="685800" y="2990088"/>
            <a:ext cx="5029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8CDF3"/>
                </a:solidFill>
                <a:effectLst/>
                <a:uLnTx/>
                <a:uFillTx/>
                <a:latin typeface="DM Sans" pitchFamily="34" charset="0"/>
                <a:ea typeface="DM Sans" pitchFamily="34" charset="-122"/>
                <a:cs typeface="DM Sans" pitchFamily="34" charset="-120"/>
              </a:rPr>
              <a:t>03</a:t>
            </a:r>
            <a:endParaRPr kumimoji="0" lang="en-US" sz="24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0" name="Text 7"/>
          <p:cNvSpPr txBox="1"/>
          <p:nvPr/>
        </p:nvSpPr>
        <p:spPr>
          <a:xfrm>
            <a:off x="1234440" y="2990088"/>
            <a:ext cx="548640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Van </a:t>
            </a:r>
            <a:r>
              <a:rPr kumimoji="0" lang="en-US" sz="20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ombouw</a:t>
            </a:r>
            <a:r>
              <a:rPr kumimoji="0" lang="en-US" sz="2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tot </a:t>
            </a:r>
            <a:r>
              <a:rPr kumimoji="0" lang="en-US" sz="20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opstart</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1" name="Text 8"/>
          <p:cNvSpPr txBox="1"/>
          <p:nvPr/>
        </p:nvSpPr>
        <p:spPr>
          <a:xfrm>
            <a:off x="685800" y="3410712"/>
            <a:ext cx="5029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8CDF3"/>
                </a:solidFill>
                <a:effectLst/>
                <a:uLnTx/>
                <a:uFillTx/>
                <a:latin typeface="DM Sans" pitchFamily="34" charset="0"/>
                <a:ea typeface="DM Sans" pitchFamily="34" charset="-122"/>
                <a:cs typeface="DM Sans" pitchFamily="34" charset="-120"/>
              </a:rPr>
              <a:t>04</a:t>
            </a:r>
            <a:endParaRPr kumimoji="0" lang="en-US" sz="24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2" name="Text 9"/>
          <p:cNvSpPr txBox="1"/>
          <p:nvPr/>
        </p:nvSpPr>
        <p:spPr>
          <a:xfrm>
            <a:off x="1234440" y="3410712"/>
            <a:ext cx="548640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Investeringen</a:t>
            </a:r>
            <a:r>
              <a:rPr kumimoji="0" lang="en-US" sz="2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20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en</a:t>
            </a:r>
            <a:r>
              <a:rPr kumimoji="0" lang="en-US" sz="2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20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wijzigingen</a:t>
            </a:r>
            <a:r>
              <a:rPr kumimoji="0" lang="en-US" sz="2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20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installatie</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3" name="Text 10"/>
          <p:cNvSpPr txBox="1"/>
          <p:nvPr/>
        </p:nvSpPr>
        <p:spPr>
          <a:xfrm>
            <a:off x="685800" y="3831336"/>
            <a:ext cx="5029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8CDF3"/>
                </a:solidFill>
                <a:effectLst/>
                <a:uLnTx/>
                <a:uFillTx/>
                <a:latin typeface="DM Sans" pitchFamily="34" charset="0"/>
                <a:ea typeface="DM Sans" pitchFamily="34" charset="-122"/>
                <a:cs typeface="DM Sans" pitchFamily="34" charset="-120"/>
              </a:rPr>
              <a:t>05</a:t>
            </a:r>
            <a:endParaRPr kumimoji="0" lang="en-US" sz="24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4" name="Text 11"/>
          <p:cNvSpPr txBox="1"/>
          <p:nvPr/>
        </p:nvSpPr>
        <p:spPr>
          <a:xfrm>
            <a:off x="1234440" y="3831336"/>
            <a:ext cx="548640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Contact</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23" name="Text 20"/>
          <p:cNvSpPr txBox="1"/>
          <p:nvPr/>
        </p:nvSpPr>
        <p:spPr>
          <a:xfrm>
            <a:off x="685800" y="6099048"/>
            <a:ext cx="5852160" cy="365760"/>
          </a:xfrm>
          <a:prstGeom prst="rect">
            <a:avLst/>
          </a:prstGeom>
          <a:noFill/>
          <a:ln/>
        </p:spPr>
        <p:txBody>
          <a:bodyPr wrap="square" lIns="0" tIns="0" rIns="0" bIns="0" rtlCol="0" anchor="t"/>
          <a:lstStyle/>
          <a:p>
            <a:pPr marL="0" marR="0" lvl="0" indent="0" algn="l" defTabSz="914400" rtl="0" eaLnBrk="1" fontAlgn="auto" latinLnBrk="0" hangingPunct="1">
              <a:lnSpc>
                <a:spcPct val="132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Tree>
    <p:extLst>
      <p:ext uri="{BB962C8B-B14F-4D97-AF65-F5344CB8AC3E}">
        <p14:creationId xmlns:p14="http://schemas.microsoft.com/office/powerpoint/2010/main" val="4073093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263D30B2-B4E1-E974-B848-D6DCEAF84672}"/>
              </a:ext>
            </a:extLst>
          </p:cNvPr>
          <p:cNvPicPr>
            <a:picLocks noChangeAspect="1"/>
          </p:cNvPicPr>
          <p:nvPr/>
        </p:nvPicPr>
        <p:blipFill>
          <a:blip r:embed="rId3"/>
          <a:stretch>
            <a:fillRect/>
          </a:stretch>
        </p:blipFill>
        <p:spPr>
          <a:xfrm rot="5400000">
            <a:off x="-1499735" y="1493273"/>
            <a:ext cx="6864461" cy="3864990"/>
          </a:xfrm>
          <a:prstGeom prst="rect">
            <a:avLst/>
          </a:prstGeom>
        </p:spPr>
      </p:pic>
      <p:sp>
        <p:nvSpPr>
          <p:cNvPr id="3" name="Text 0"/>
          <p:cNvSpPr txBox="1"/>
          <p:nvPr/>
        </p:nvSpPr>
        <p:spPr>
          <a:xfrm>
            <a:off x="5298077" y="471340"/>
            <a:ext cx="54864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60" normalizeH="0" baseline="0" noProof="0" dirty="0">
                <a:ln>
                  <a:noFill/>
                </a:ln>
                <a:solidFill>
                  <a:srgbClr val="28CDF3"/>
                </a:solidFill>
                <a:effectLst/>
                <a:uLnTx/>
                <a:uFillTx/>
                <a:latin typeface="DM Sans" pitchFamily="34" charset="0"/>
                <a:ea typeface="DM Sans" pitchFamily="34" charset="-122"/>
                <a:cs typeface="DM Sans" pitchFamily="34" charset="-120"/>
              </a:rPr>
              <a:t>WIE IS BYONT</a:t>
            </a:r>
            <a:endParaRPr kumimoji="0" lang="en-US" sz="95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4" name="Text 1"/>
          <p:cNvSpPr txBox="1"/>
          <p:nvPr/>
        </p:nvSpPr>
        <p:spPr>
          <a:xfrm>
            <a:off x="5183777" y="827626"/>
            <a:ext cx="5715000" cy="658368"/>
          </a:xfrm>
          <a:prstGeom prst="rect">
            <a:avLst/>
          </a:prstGeom>
          <a:noFill/>
          <a:ln/>
        </p:spPr>
        <p:txBody>
          <a:bodyPr wrap="square" lIns="0" tIns="0" rIns="0" bIns="0"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Elk molecuul telt</a:t>
            </a:r>
            <a:endParaRPr kumimoji="0" lang="en-US" sz="32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5" name="Text 2"/>
          <p:cNvSpPr txBox="1"/>
          <p:nvPr/>
        </p:nvSpPr>
        <p:spPr>
          <a:xfrm>
            <a:off x="4561114" y="2042806"/>
            <a:ext cx="6960326" cy="4636462"/>
          </a:xfrm>
          <a:prstGeom prst="rect">
            <a:avLst/>
          </a:prstGeom>
          <a:noFill/>
          <a:ln/>
        </p:spPr>
        <p:txBody>
          <a:bodyPr wrap="square" lIns="0" tIns="0" rIns="0" bIns="0" rtlCol="0" anchor="t"/>
          <a:lstStyle/>
          <a:p>
            <a:pPr marL="171450" marR="0" lvl="0" indent="-171450" algn="l" defTabSz="914400" rtl="0" eaLnBrk="1" fontAlgn="auto" latinLnBrk="0" hangingPunct="1">
              <a:lnSpc>
                <a:spcPct val="132000"/>
              </a:lnSpc>
              <a:spcBef>
                <a:spcPts val="0"/>
              </a:spcBef>
              <a:spcAft>
                <a:spcPts val="1000"/>
              </a:spcAft>
              <a:buClrTx/>
              <a:buSzTx/>
              <a:buFontTx/>
              <a:buChar char="-"/>
              <a:tabLst/>
              <a:defRPr/>
            </a:pP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Van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organische</a:t>
            </a: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reststromen</a:t>
            </a: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sym typeface="Wingdings" pitchFamily="2" charset="2"/>
              </a:rPr>
              <a:t>naar</a:t>
            </a: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sym typeface="Wingdings" pitchFamily="2" charset="2"/>
              </a:rPr>
              <a:t>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hernieuwbare</a:t>
            </a: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energie</a:t>
            </a:r>
            <a:endPar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endParaRPr>
          </a:p>
          <a:p>
            <a:pPr marL="171450" marR="0" lvl="0" indent="-171450" algn="l" defTabSz="914400" rtl="0" eaLnBrk="1" fontAlgn="auto" latinLnBrk="0" hangingPunct="1">
              <a:lnSpc>
                <a:spcPct val="132000"/>
              </a:lnSpc>
              <a:spcBef>
                <a:spcPts val="0"/>
              </a:spcBef>
              <a:spcAft>
                <a:spcPts val="1000"/>
              </a:spcAft>
              <a:buClrTx/>
              <a:buSzTx/>
              <a:buFontTx/>
              <a:buChar char="-"/>
              <a:tabLst/>
              <a:defRPr/>
            </a:pP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We kopen en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beheren</a:t>
            </a: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biogasinstallaties</a:t>
            </a:r>
            <a:endPar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endParaRPr>
          </a:p>
          <a:p>
            <a:pPr marL="171450" marR="0" lvl="0" indent="-171450" algn="l" defTabSz="914400" rtl="0" eaLnBrk="1" fontAlgn="auto" latinLnBrk="0" hangingPunct="1">
              <a:lnSpc>
                <a:spcPct val="132000"/>
              </a:lnSpc>
              <a:spcBef>
                <a:spcPts val="0"/>
              </a:spcBef>
              <a:spcAft>
                <a:spcPts val="1000"/>
              </a:spcAft>
              <a:buClrTx/>
              <a:buSzTx/>
              <a:buFontTx/>
              <a:buChar char="-"/>
              <a:tabLst/>
              <a:defRPr/>
            </a:pPr>
            <a:r>
              <a:rPr kumimoji="0" lang="nl-NL" sz="2000" b="0" i="0" u="none" strike="noStrike" kern="1200" cap="none" spc="0" normalizeH="0" baseline="0" noProof="0" dirty="0">
                <a:ln>
                  <a:noFill/>
                </a:ln>
                <a:solidFill>
                  <a:srgbClr val="4C5F6E"/>
                </a:solidFill>
                <a:effectLst/>
                <a:uLnTx/>
                <a:uFillTx/>
                <a:latin typeface="DM Sans" pitchFamily="2" charset="77"/>
                <a:ea typeface="+mn-ea"/>
                <a:cs typeface="+mn-cs"/>
              </a:rPr>
              <a:t>Zo veilig, schoon en zo geruisloos mogelijke werking</a:t>
            </a:r>
          </a:p>
          <a:p>
            <a:pPr marL="171450" marR="0" lvl="0" indent="-171450" algn="l" defTabSz="914400" rtl="0" eaLnBrk="1" fontAlgn="auto" latinLnBrk="0" hangingPunct="1">
              <a:lnSpc>
                <a:spcPct val="132000"/>
              </a:lnSpc>
              <a:spcBef>
                <a:spcPts val="0"/>
              </a:spcBef>
              <a:spcAft>
                <a:spcPts val="1000"/>
              </a:spcAft>
              <a:buClrTx/>
              <a:buSzTx/>
              <a:buFontTx/>
              <a:buChar char="-"/>
              <a:tabLst/>
              <a:defRPr/>
            </a:pPr>
            <a:r>
              <a:rPr kumimoji="0" lang="nl-NL" sz="2000" b="0" i="0" u="none" strike="noStrike" kern="1200" cap="none" spc="0" normalizeH="0" baseline="0" noProof="0" dirty="0">
                <a:ln>
                  <a:noFill/>
                </a:ln>
                <a:solidFill>
                  <a:srgbClr val="4C5F6E"/>
                </a:solidFill>
                <a:effectLst/>
                <a:uLnTx/>
                <a:uFillTx/>
                <a:latin typeface="DM Sans" pitchFamily="2" charset="77"/>
                <a:ea typeface="+mn-ea"/>
                <a:cs typeface="+mn-cs"/>
              </a:rPr>
              <a:t>We werken samen met agrariërs, toeleveranciers en afnemers aan een transparante, circulaire energiestroom. </a:t>
            </a:r>
          </a:p>
          <a:p>
            <a:pPr marL="171450" marR="0" lvl="0" indent="-171450" algn="l" defTabSz="914400" rtl="0" eaLnBrk="1" fontAlgn="auto" latinLnBrk="0" hangingPunct="1">
              <a:lnSpc>
                <a:spcPct val="132000"/>
              </a:lnSpc>
              <a:spcBef>
                <a:spcPts val="0"/>
              </a:spcBef>
              <a:spcAft>
                <a:spcPts val="1000"/>
              </a:spcAft>
              <a:buClrTx/>
              <a:buSzTx/>
              <a:buFontTx/>
              <a:buChar char="-"/>
              <a:tabLst/>
              <a:defRPr/>
            </a:pPr>
            <a:r>
              <a:rPr kumimoji="0" lang="nl-NL" sz="2000" b="0" i="0" u="none" strike="noStrike" kern="1200" cap="none" spc="0" normalizeH="0" baseline="0" noProof="0" dirty="0">
                <a:ln>
                  <a:noFill/>
                </a:ln>
                <a:solidFill>
                  <a:srgbClr val="4C5F6E"/>
                </a:solidFill>
                <a:effectLst/>
                <a:uLnTx/>
                <a:uFillTx/>
                <a:latin typeface="DM Sans" pitchFamily="2" charset="77"/>
                <a:ea typeface="+mn-ea"/>
                <a:cs typeface="+mn-cs"/>
              </a:rPr>
              <a:t>Heeft u vragen, merkt u overlast, of wilt u gewoon meer weten over wat er bij de installatie gebeurt? Neem dan gerust contact met ons op. </a:t>
            </a:r>
          </a:p>
        </p:txBody>
      </p:sp>
      <p:sp>
        <p:nvSpPr>
          <p:cNvPr id="15" name="Text 3">
            <a:extLst>
              <a:ext uri="{FF2B5EF4-FFF2-40B4-BE49-F238E27FC236}">
                <a16:creationId xmlns:a16="http://schemas.microsoft.com/office/drawing/2014/main" id="{D835E867-EC31-9AD1-0D29-F4C4DBCF32D1}"/>
              </a:ext>
            </a:extLst>
          </p:cNvPr>
          <p:cNvSpPr txBox="1"/>
          <p:nvPr/>
        </p:nvSpPr>
        <p:spPr>
          <a:xfrm>
            <a:off x="10527384" y="6386660"/>
            <a:ext cx="1325880" cy="292608"/>
          </a:xfrm>
          <a:prstGeom prst="roundRect">
            <a:avLst>
              <a:gd name="adj" fmla="val 50000"/>
            </a:avLst>
          </a:prstGeom>
          <a:solidFill>
            <a:srgbClr val="28CDF3"/>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go-byont.com</a:t>
            </a:r>
            <a:endParaRPr kumimoji="0" lang="en-US" sz="1000" b="0" i="0" u="none" strike="noStrike" kern="1200" cap="none" spc="0" normalizeH="0" baseline="0" noProof="0" dirty="0">
              <a:ln>
                <a:noFill/>
              </a:ln>
              <a:solidFill>
                <a:srgbClr val="FFFFFF"/>
              </a:solidFill>
              <a:effectLst/>
              <a:uLnTx/>
              <a:uFillTx/>
              <a:latin typeface="DM Sans" panose="00000500000000000000"/>
              <a:ea typeface="+mn-ea"/>
              <a:cs typeface="+mn-cs"/>
            </a:endParaRPr>
          </a:p>
        </p:txBody>
      </p:sp>
    </p:spTree>
    <p:extLst>
      <p:ext uri="{BB962C8B-B14F-4D97-AF65-F5344CB8AC3E}">
        <p14:creationId xmlns:p14="http://schemas.microsoft.com/office/powerpoint/2010/main" val="1327906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7F1"/>
        </a:solidFill>
        <a:effectLst/>
      </p:bgPr>
    </p:bg>
    <p:spTree>
      <p:nvGrpSpPr>
        <p:cNvPr id="1" name=""/>
        <p:cNvGrpSpPr/>
        <p:nvPr/>
      </p:nvGrpSpPr>
      <p:grpSpPr>
        <a:xfrm>
          <a:off x="0" y="0"/>
          <a:ext cx="0" cy="0"/>
          <a:chOff x="0" y="0"/>
          <a:chExt cx="0" cy="0"/>
        </a:xfrm>
      </p:grpSpPr>
      <p:sp>
        <p:nvSpPr>
          <p:cNvPr id="14" name="Shape 11"/>
          <p:cNvSpPr/>
          <p:nvPr/>
        </p:nvSpPr>
        <p:spPr>
          <a:xfrm>
            <a:off x="4206240" y="2217419"/>
            <a:ext cx="3246120" cy="4060831"/>
          </a:xfrm>
          <a:prstGeom prst="roundRect">
            <a:avLst>
              <a:gd name="adj" fmla="val 13095"/>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1C30"/>
              </a:solidFill>
              <a:effectLst/>
              <a:uLnTx/>
              <a:uFillTx/>
              <a:latin typeface="DM Sans" panose="00000500000000000000"/>
              <a:ea typeface="+mn-ea"/>
              <a:cs typeface="+mn-cs"/>
            </a:endParaRPr>
          </a:p>
        </p:txBody>
      </p:sp>
      <p:sp>
        <p:nvSpPr>
          <p:cNvPr id="8" name="Shape 5"/>
          <p:cNvSpPr/>
          <p:nvPr/>
        </p:nvSpPr>
        <p:spPr>
          <a:xfrm>
            <a:off x="425196" y="2217420"/>
            <a:ext cx="3246120" cy="4060832"/>
          </a:xfrm>
          <a:prstGeom prst="roundRect">
            <a:avLst>
              <a:gd name="adj" fmla="val 13095"/>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1C30"/>
              </a:solidFill>
              <a:effectLst/>
              <a:uLnTx/>
              <a:uFillTx/>
              <a:latin typeface="DM Sans" panose="00000500000000000000"/>
              <a:ea typeface="+mn-ea"/>
              <a:cs typeface="+mn-cs"/>
            </a:endParaRPr>
          </a:p>
        </p:txBody>
      </p:sp>
      <p:pic>
        <p:nvPicPr>
          <p:cNvPr id="2" name="Image 0" descr="/home/claude/byont/assets/deck/waarom.png"/>
          <p:cNvPicPr>
            <a:picLocks noChangeAspect="1"/>
          </p:cNvPicPr>
          <p:nvPr/>
        </p:nvPicPr>
        <p:blipFill>
          <a:blip r:embed="rId3"/>
          <a:stretch>
            <a:fillRect/>
          </a:stretch>
        </p:blipFill>
        <p:spPr>
          <a:xfrm>
            <a:off x="7863840" y="0"/>
            <a:ext cx="4327855" cy="6858000"/>
          </a:xfrm>
          <a:prstGeom prst="rect">
            <a:avLst/>
          </a:prstGeom>
        </p:spPr>
      </p:pic>
      <p:sp>
        <p:nvSpPr>
          <p:cNvPr id="3" name="Text 0"/>
          <p:cNvSpPr txBox="1"/>
          <p:nvPr/>
        </p:nvSpPr>
        <p:spPr>
          <a:xfrm>
            <a:off x="685800" y="868680"/>
            <a:ext cx="54864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60" normalizeH="0" baseline="0" noProof="0" dirty="0">
                <a:ln>
                  <a:noFill/>
                </a:ln>
                <a:solidFill>
                  <a:srgbClr val="28CDF3"/>
                </a:solidFill>
                <a:effectLst/>
                <a:uLnTx/>
                <a:uFillTx/>
                <a:latin typeface="DM Sans" pitchFamily="34" charset="0"/>
                <a:ea typeface="DM Sans" pitchFamily="34" charset="-122"/>
                <a:cs typeface="DM Sans" pitchFamily="34" charset="-120"/>
              </a:rPr>
              <a:t>Biogas </a:t>
            </a:r>
            <a:r>
              <a:rPr kumimoji="0" lang="en-US" sz="950" b="1" i="0" u="none" strike="noStrike" kern="0" cap="none" spc="160" normalizeH="0" baseline="0" noProof="0" dirty="0" err="1">
                <a:ln>
                  <a:noFill/>
                </a:ln>
                <a:solidFill>
                  <a:srgbClr val="28CDF3"/>
                </a:solidFill>
                <a:effectLst/>
                <a:uLnTx/>
                <a:uFillTx/>
                <a:latin typeface="DM Sans" pitchFamily="34" charset="0"/>
                <a:ea typeface="DM Sans" pitchFamily="34" charset="-122"/>
                <a:cs typeface="DM Sans" pitchFamily="34" charset="-120"/>
              </a:rPr>
              <a:t>en</a:t>
            </a:r>
            <a:r>
              <a:rPr kumimoji="0" lang="en-US" sz="950" b="1" i="0" u="none" strike="noStrike" kern="0" cap="none" spc="160" normalizeH="0" baseline="0" noProof="0" dirty="0">
                <a:ln>
                  <a:noFill/>
                </a:ln>
                <a:solidFill>
                  <a:srgbClr val="28CDF3"/>
                </a:solidFill>
                <a:effectLst/>
                <a:uLnTx/>
                <a:uFillTx/>
                <a:latin typeface="DM Sans" pitchFamily="34" charset="0"/>
                <a:ea typeface="DM Sans" pitchFamily="34" charset="-122"/>
                <a:cs typeface="DM Sans" pitchFamily="34" charset="-120"/>
              </a:rPr>
              <a:t> het park</a:t>
            </a:r>
            <a:endParaRPr kumimoji="0" lang="en-US" sz="95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4" name="Text 1"/>
          <p:cNvSpPr txBox="1"/>
          <p:nvPr/>
        </p:nvSpPr>
        <p:spPr>
          <a:xfrm>
            <a:off x="685800" y="1207008"/>
            <a:ext cx="6309360" cy="777240"/>
          </a:xfrm>
          <a:prstGeom prst="rect">
            <a:avLst/>
          </a:prstGeom>
          <a:noFill/>
          <a:ln/>
        </p:spPr>
        <p:txBody>
          <a:bodyPr wrap="square" lIns="0" tIns="0" rIns="0" bIns="0"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30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Byont</a:t>
            </a:r>
            <a:r>
              <a:rPr kumimoji="0" lang="en-US" sz="3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vs. Poort43 </a:t>
            </a:r>
            <a:endParaRPr kumimoji="0" lang="en-US" sz="3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6" name="Text 3"/>
          <p:cNvSpPr txBox="1"/>
          <p:nvPr/>
        </p:nvSpPr>
        <p:spPr>
          <a:xfrm>
            <a:off x="1125548" y="2246267"/>
            <a:ext cx="2624328" cy="457200"/>
          </a:xfrm>
          <a:prstGeom prst="rect">
            <a:avLst/>
          </a:prstGeom>
          <a:noFill/>
          <a:ln/>
        </p:spPr>
        <p:txBody>
          <a:bodyPr wrap="square" lIns="0" tIns="0" rIns="0" bIns="0"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Byont</a:t>
            </a:r>
            <a:r>
              <a:rPr kumimoji="0" lang="en-US" sz="2000" b="1"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biogas</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7" name="Text 4"/>
          <p:cNvSpPr txBox="1"/>
          <p:nvPr/>
        </p:nvSpPr>
        <p:spPr>
          <a:xfrm>
            <a:off x="797814" y="2732314"/>
            <a:ext cx="2624328" cy="3372791"/>
          </a:xfrm>
          <a:prstGeom prst="rect">
            <a:avLst/>
          </a:prstGeom>
          <a:noFill/>
          <a:ln/>
        </p:spPr>
        <p:txBody>
          <a:bodyPr wrap="square" lIns="0" tIns="0" rIns="0" bIns="0" rtlCol="0" anchor="t"/>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rPr>
              <a:t>De biogasinstallatie in Sterksel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rPr>
              <a:t>Staat op Poort43</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9" name="Text 6"/>
          <p:cNvSpPr txBox="1"/>
          <p:nvPr/>
        </p:nvSpPr>
        <p:spPr>
          <a:xfrm>
            <a:off x="5481467" y="2412177"/>
            <a:ext cx="2624328" cy="457200"/>
          </a:xfrm>
          <a:prstGeom prst="rect">
            <a:avLst/>
          </a:prstGeom>
          <a:noFill/>
          <a:ln/>
        </p:spPr>
        <p:txBody>
          <a:bodyPr wrap="square" lIns="0" tIns="0" rIns="0" bIns="0"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Poort43</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0" name="Text 7"/>
          <p:cNvSpPr txBox="1"/>
          <p:nvPr/>
        </p:nvSpPr>
        <p:spPr>
          <a:xfrm>
            <a:off x="4489979" y="2969654"/>
            <a:ext cx="2624328" cy="1856870"/>
          </a:xfrm>
          <a:prstGeom prst="rect">
            <a:avLst/>
          </a:prstGeom>
          <a:noFill/>
          <a:ln/>
        </p:spPr>
        <p:txBody>
          <a:bodyPr wrap="square" lIns="0" tIns="0" rIns="0" bIns="0" rtlCol="0" anchor="t"/>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nl-NL" sz="1800" b="0" i="0" u="none" strike="noStrike" kern="1200" cap="none" spc="0" normalizeH="0" baseline="0" noProof="0" dirty="0">
                <a:ln>
                  <a:noFill/>
                </a:ln>
                <a:solidFill>
                  <a:srgbClr val="001C30"/>
                </a:solidFill>
                <a:effectLst/>
                <a:uLnTx/>
                <a:uFillTx/>
                <a:latin typeface="DM Sans" panose="00000500000000000000"/>
                <a:ea typeface="+mn-ea"/>
                <a:cs typeface="+mn-cs"/>
              </a:rPr>
              <a:t>het bedrijventerrein waarop onze installatie ligt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nl-NL" sz="1800" b="0" i="0" u="none" strike="noStrike" kern="1200" cap="none" spc="0" normalizeH="0" baseline="0" noProof="0" dirty="0">
                <a:ln>
                  <a:noFill/>
                </a:ln>
                <a:solidFill>
                  <a:srgbClr val="001C30"/>
                </a:solidFill>
                <a:effectLst/>
                <a:uLnTx/>
                <a:uFillTx/>
                <a:latin typeface="DM Sans" panose="00000500000000000000"/>
                <a:ea typeface="+mn-ea"/>
                <a:cs typeface="+mn-cs"/>
              </a:rPr>
              <a:t>beheer en eigenaarschap is in handen van </a:t>
            </a:r>
            <a:r>
              <a:rPr kumimoji="0" lang="nl-NL" sz="1800" b="0" i="0" u="none" strike="noStrike" kern="1200" cap="none" spc="0" normalizeH="0" baseline="0" noProof="0" dirty="0" err="1">
                <a:ln>
                  <a:noFill/>
                </a:ln>
                <a:solidFill>
                  <a:srgbClr val="001C30"/>
                </a:solidFill>
                <a:effectLst/>
                <a:uLnTx/>
                <a:uFillTx/>
                <a:latin typeface="DM Sans" panose="00000500000000000000"/>
                <a:ea typeface="+mn-ea"/>
                <a:cs typeface="+mn-cs"/>
              </a:rPr>
              <a:t>Byont</a:t>
            </a:r>
            <a:r>
              <a:rPr kumimoji="0" lang="nl-NL" sz="1800" b="0" i="0" u="none" strike="noStrike" kern="1200" cap="none" spc="0" normalizeH="0" baseline="0" noProof="0" dirty="0">
                <a:ln>
                  <a:noFill/>
                </a:ln>
                <a:solidFill>
                  <a:srgbClr val="001C30"/>
                </a:solidFill>
                <a:effectLst/>
                <a:uLnTx/>
                <a:uFillTx/>
                <a:latin typeface="DM Sans" panose="00000500000000000000"/>
                <a:ea typeface="+mn-ea"/>
                <a:cs typeface="+mn-cs"/>
              </a:rPr>
              <a:t> Group.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nl-NL" sz="1800" b="0" i="0" u="none" strike="noStrike" kern="1200" cap="none" spc="0" normalizeH="0" baseline="0" noProof="0" dirty="0">
                <a:ln>
                  <a:noFill/>
                </a:ln>
                <a:solidFill>
                  <a:srgbClr val="001C30"/>
                </a:solidFill>
                <a:effectLst/>
                <a:uLnTx/>
                <a:uFillTx/>
                <a:latin typeface="DM Sans" panose="00000500000000000000"/>
                <a:ea typeface="+mn-ea"/>
                <a:cs typeface="+mn-cs"/>
              </a:rPr>
              <a:t>Poort43 staat zelfstandig naast de biogasinstallatie</a:t>
            </a:r>
            <a:endParaRPr kumimoji="0" lang="en-US" sz="18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Tree>
    <p:extLst>
      <p:ext uri="{BB962C8B-B14F-4D97-AF65-F5344CB8AC3E}">
        <p14:creationId xmlns:p14="http://schemas.microsoft.com/office/powerpoint/2010/main" val="231952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F7F1"/>
        </a:solidFill>
        <a:effectLst/>
      </p:bgPr>
    </p:bg>
    <p:spTree>
      <p:nvGrpSpPr>
        <p:cNvPr id="1" name=""/>
        <p:cNvGrpSpPr/>
        <p:nvPr/>
      </p:nvGrpSpPr>
      <p:grpSpPr>
        <a:xfrm>
          <a:off x="0" y="0"/>
          <a:ext cx="0" cy="0"/>
          <a:chOff x="0" y="0"/>
          <a:chExt cx="0" cy="0"/>
        </a:xfrm>
      </p:grpSpPr>
      <p:pic>
        <p:nvPicPr>
          <p:cNvPr id="2" name="Image 0" descr="/home/claude/byont/assets/deck/aanpak.png"/>
          <p:cNvPicPr>
            <a:picLocks noChangeAspect="1"/>
          </p:cNvPicPr>
          <p:nvPr/>
        </p:nvPicPr>
        <p:blipFill>
          <a:blip r:embed="rId3"/>
          <a:stretch>
            <a:fillRect/>
          </a:stretch>
        </p:blipFill>
        <p:spPr>
          <a:xfrm>
            <a:off x="0" y="0"/>
            <a:ext cx="4937760" cy="6858000"/>
          </a:xfrm>
          <a:prstGeom prst="rect">
            <a:avLst/>
          </a:prstGeom>
        </p:spPr>
      </p:pic>
      <p:sp>
        <p:nvSpPr>
          <p:cNvPr id="6" name="Text 3"/>
          <p:cNvSpPr txBox="1"/>
          <p:nvPr/>
        </p:nvSpPr>
        <p:spPr>
          <a:xfrm>
            <a:off x="5760720" y="868680"/>
            <a:ext cx="54864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60" normalizeH="0" baseline="0" noProof="0" dirty="0">
                <a:ln>
                  <a:noFill/>
                </a:ln>
                <a:solidFill>
                  <a:srgbClr val="28CDF3"/>
                </a:solidFill>
                <a:effectLst/>
                <a:uLnTx/>
                <a:uFillTx/>
                <a:latin typeface="DM Sans" pitchFamily="34" charset="0"/>
                <a:ea typeface="DM Sans" pitchFamily="34" charset="-122"/>
                <a:cs typeface="DM Sans" pitchFamily="34" charset="-120"/>
              </a:rPr>
              <a:t>ONZE AANPAK</a:t>
            </a:r>
            <a:endParaRPr kumimoji="0" lang="en-US" sz="12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7" name="Text 4"/>
          <p:cNvSpPr txBox="1"/>
          <p:nvPr/>
        </p:nvSpPr>
        <p:spPr>
          <a:xfrm>
            <a:off x="5760720" y="1207008"/>
            <a:ext cx="5742432" cy="1371600"/>
          </a:xfrm>
          <a:prstGeom prst="rect">
            <a:avLst/>
          </a:prstGeom>
          <a:noFill/>
          <a:ln/>
        </p:spPr>
        <p:txBody>
          <a:bodyPr wrap="square" lIns="0" tIns="0" rIns="0" bIns="0"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Van </a:t>
            </a:r>
            <a:r>
              <a:rPr kumimoji="0" lang="en-US" sz="28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ombouw</a:t>
            </a:r>
            <a:r>
              <a:rPr kumimoji="0" lang="en-US" sz="28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tot </a:t>
            </a:r>
            <a:r>
              <a:rPr kumimoji="0" lang="en-US" sz="28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opstart</a:t>
            </a:r>
            <a:endParaRPr kumimoji="0" lang="en-US" sz="28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8" name="Text 5"/>
          <p:cNvSpPr txBox="1"/>
          <p:nvPr/>
        </p:nvSpPr>
        <p:spPr>
          <a:xfrm>
            <a:off x="5760720" y="2871216"/>
            <a:ext cx="420624" cy="420624"/>
          </a:xfrm>
          <a:prstGeom prst="ellipse">
            <a:avLst/>
          </a:prstGeom>
          <a:solidFill>
            <a:srgbClr val="28CDF3"/>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1</a:t>
            </a:r>
            <a:endParaRPr kumimoji="0" lang="en-US" sz="1200" b="0" i="0" u="none" strike="noStrike" kern="1200" cap="none" spc="0" normalizeH="0" baseline="0" noProof="0" dirty="0">
              <a:ln>
                <a:noFill/>
              </a:ln>
              <a:solidFill>
                <a:srgbClr val="FFFFFF"/>
              </a:solidFill>
              <a:effectLst/>
              <a:uLnTx/>
              <a:uFillTx/>
              <a:latin typeface="DM Sans" panose="00000500000000000000"/>
              <a:ea typeface="+mn-ea"/>
              <a:cs typeface="+mn-cs"/>
            </a:endParaRPr>
          </a:p>
        </p:txBody>
      </p:sp>
      <p:sp>
        <p:nvSpPr>
          <p:cNvPr id="9" name="Text 6"/>
          <p:cNvSpPr txBox="1"/>
          <p:nvPr/>
        </p:nvSpPr>
        <p:spPr>
          <a:xfrm>
            <a:off x="6382512" y="2834640"/>
            <a:ext cx="51206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Februari</a:t>
            </a:r>
            <a:r>
              <a:rPr kumimoji="0" lang="en-US" sz="2400" b="1"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2027</a:t>
            </a:r>
            <a:endParaRPr kumimoji="0" lang="en-US" sz="24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0" name="Text 7"/>
          <p:cNvSpPr txBox="1"/>
          <p:nvPr/>
        </p:nvSpPr>
        <p:spPr>
          <a:xfrm>
            <a:off x="6382512" y="3218688"/>
            <a:ext cx="5056632" cy="731520"/>
          </a:xfrm>
          <a:prstGeom prst="rect">
            <a:avLst/>
          </a:prstGeom>
          <a:noFill/>
          <a:ln/>
        </p:spPr>
        <p:txBody>
          <a:bodyPr wrap="square" lIns="0" tIns="0" rIns="0" bIns="0" rtlCol="0" anchor="t"/>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Afronden</a:t>
            </a: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ombouw</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1" name="Text 8"/>
          <p:cNvSpPr txBox="1"/>
          <p:nvPr/>
        </p:nvSpPr>
        <p:spPr>
          <a:xfrm>
            <a:off x="5760720" y="4078224"/>
            <a:ext cx="420624" cy="420624"/>
          </a:xfrm>
          <a:prstGeom prst="ellipse">
            <a:avLst/>
          </a:prstGeom>
          <a:solidFill>
            <a:srgbClr val="28CDF3"/>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2</a:t>
            </a:r>
            <a:endParaRPr kumimoji="0" lang="en-US" sz="1200" b="0" i="0" u="none" strike="noStrike" kern="1200" cap="none" spc="0" normalizeH="0" baseline="0" noProof="0" dirty="0">
              <a:ln>
                <a:noFill/>
              </a:ln>
              <a:solidFill>
                <a:srgbClr val="FFFFFF"/>
              </a:solidFill>
              <a:effectLst/>
              <a:uLnTx/>
              <a:uFillTx/>
              <a:latin typeface="DM Sans" panose="00000500000000000000"/>
              <a:ea typeface="+mn-ea"/>
              <a:cs typeface="+mn-cs"/>
            </a:endParaRPr>
          </a:p>
        </p:txBody>
      </p:sp>
      <p:sp>
        <p:nvSpPr>
          <p:cNvPr id="12" name="Text 9"/>
          <p:cNvSpPr txBox="1"/>
          <p:nvPr/>
        </p:nvSpPr>
        <p:spPr>
          <a:xfrm>
            <a:off x="6382512" y="4041648"/>
            <a:ext cx="51206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Maart</a:t>
            </a:r>
            <a:r>
              <a:rPr kumimoji="0" lang="en-US" sz="2400" b="1"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2027</a:t>
            </a:r>
            <a:endParaRPr kumimoji="0" lang="en-US" sz="24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3" name="Text 10"/>
          <p:cNvSpPr txBox="1"/>
          <p:nvPr/>
        </p:nvSpPr>
        <p:spPr>
          <a:xfrm>
            <a:off x="6382512" y="4425696"/>
            <a:ext cx="5056632" cy="731520"/>
          </a:xfrm>
          <a:prstGeom prst="rect">
            <a:avLst/>
          </a:prstGeom>
          <a:noFill/>
          <a:ln/>
        </p:spPr>
        <p:txBody>
          <a:bodyPr wrap="square" lIns="0" tIns="0" rIns="0" bIns="0" rtlCol="0" anchor="t"/>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Testen van de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installatie</a:t>
            </a: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4" name="Text 11"/>
          <p:cNvSpPr txBox="1"/>
          <p:nvPr/>
        </p:nvSpPr>
        <p:spPr>
          <a:xfrm>
            <a:off x="5760720" y="5285232"/>
            <a:ext cx="420624" cy="420624"/>
          </a:xfrm>
          <a:prstGeom prst="ellipse">
            <a:avLst/>
          </a:prstGeom>
          <a:solidFill>
            <a:srgbClr val="28CDF3"/>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3</a:t>
            </a:r>
            <a:endParaRPr kumimoji="0" lang="en-US" sz="1200" b="0" i="0" u="none" strike="noStrike" kern="1200" cap="none" spc="0" normalizeH="0" baseline="0" noProof="0" dirty="0">
              <a:ln>
                <a:noFill/>
              </a:ln>
              <a:solidFill>
                <a:srgbClr val="FFFFFF"/>
              </a:solidFill>
              <a:effectLst/>
              <a:uLnTx/>
              <a:uFillTx/>
              <a:latin typeface="DM Sans" panose="00000500000000000000"/>
              <a:ea typeface="+mn-ea"/>
              <a:cs typeface="+mn-cs"/>
            </a:endParaRPr>
          </a:p>
        </p:txBody>
      </p:sp>
      <p:sp>
        <p:nvSpPr>
          <p:cNvPr id="15" name="Text 12"/>
          <p:cNvSpPr txBox="1"/>
          <p:nvPr/>
        </p:nvSpPr>
        <p:spPr>
          <a:xfrm>
            <a:off x="6382512" y="5248656"/>
            <a:ext cx="51206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April 2027</a:t>
            </a:r>
            <a:endParaRPr kumimoji="0" lang="en-US" sz="24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6" name="Text 13"/>
          <p:cNvSpPr txBox="1"/>
          <p:nvPr/>
        </p:nvSpPr>
        <p:spPr>
          <a:xfrm>
            <a:off x="6382512" y="5632704"/>
            <a:ext cx="5056632" cy="731520"/>
          </a:xfrm>
          <a:prstGeom prst="rect">
            <a:avLst/>
          </a:prstGeom>
          <a:noFill/>
          <a:ln/>
        </p:spPr>
        <p:txBody>
          <a:bodyPr wrap="square" lIns="0" tIns="0" rIns="0" bIns="0" rtlCol="0" anchor="t"/>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Gefaseerde</a:t>
            </a: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opstart</a:t>
            </a:r>
            <a:r>
              <a:rPr kumimoji="0" lang="en-US" sz="20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a:t>
            </a:r>
            <a:r>
              <a:rPr kumimoji="0" lang="en-US" sz="20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installatie</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Tree>
    <p:extLst>
      <p:ext uri="{BB962C8B-B14F-4D97-AF65-F5344CB8AC3E}">
        <p14:creationId xmlns:p14="http://schemas.microsoft.com/office/powerpoint/2010/main" val="376865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DF7F1"/>
        </a:solidFill>
        <a:effectLst/>
      </p:bgPr>
    </p:bg>
    <p:spTree>
      <p:nvGrpSpPr>
        <p:cNvPr id="1" name=""/>
        <p:cNvGrpSpPr/>
        <p:nvPr/>
      </p:nvGrpSpPr>
      <p:grpSpPr>
        <a:xfrm>
          <a:off x="0" y="0"/>
          <a:ext cx="0" cy="0"/>
          <a:chOff x="0" y="0"/>
          <a:chExt cx="0" cy="0"/>
        </a:xfrm>
      </p:grpSpPr>
      <p:pic>
        <p:nvPicPr>
          <p:cNvPr id="2" name="Image 0" descr="/home/claude/byont/assets/deck/waarden.png"/>
          <p:cNvPicPr>
            <a:picLocks noChangeAspect="1"/>
          </p:cNvPicPr>
          <p:nvPr/>
        </p:nvPicPr>
        <p:blipFill>
          <a:blip r:embed="rId3"/>
          <a:stretch>
            <a:fillRect/>
          </a:stretch>
        </p:blipFill>
        <p:spPr>
          <a:xfrm>
            <a:off x="8686800" y="0"/>
            <a:ext cx="3504895" cy="2377440"/>
          </a:xfrm>
          <a:prstGeom prst="rect">
            <a:avLst/>
          </a:prstGeom>
        </p:spPr>
      </p:pic>
      <p:sp>
        <p:nvSpPr>
          <p:cNvPr id="3" name="Text 0"/>
          <p:cNvSpPr txBox="1"/>
          <p:nvPr/>
        </p:nvSpPr>
        <p:spPr>
          <a:xfrm>
            <a:off x="685800" y="868680"/>
            <a:ext cx="54864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60" normalizeH="0" baseline="0" noProof="0" dirty="0">
                <a:ln>
                  <a:noFill/>
                </a:ln>
                <a:solidFill>
                  <a:srgbClr val="28CDF3"/>
                </a:solidFill>
                <a:effectLst/>
                <a:uLnTx/>
                <a:uFillTx/>
                <a:latin typeface="DM Sans" pitchFamily="34" charset="0"/>
                <a:ea typeface="DM Sans" pitchFamily="34" charset="-122"/>
                <a:cs typeface="DM Sans" pitchFamily="34" charset="-120"/>
              </a:rPr>
              <a:t>De </a:t>
            </a:r>
            <a:r>
              <a:rPr kumimoji="0" lang="en-US" sz="1200" b="1" i="0" u="none" strike="noStrike" kern="0" cap="none" spc="160" normalizeH="0" baseline="0" noProof="0" dirty="0" err="1">
                <a:ln>
                  <a:noFill/>
                </a:ln>
                <a:solidFill>
                  <a:srgbClr val="28CDF3"/>
                </a:solidFill>
                <a:effectLst/>
                <a:uLnTx/>
                <a:uFillTx/>
                <a:latin typeface="DM Sans" pitchFamily="34" charset="0"/>
                <a:ea typeface="DM Sans" pitchFamily="34" charset="-122"/>
                <a:cs typeface="DM Sans" pitchFamily="34" charset="-120"/>
              </a:rPr>
              <a:t>Biogasinstallatie</a:t>
            </a:r>
            <a:endParaRPr kumimoji="0" lang="en-US" sz="12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4" name="Text 1"/>
          <p:cNvSpPr txBox="1"/>
          <p:nvPr/>
        </p:nvSpPr>
        <p:spPr>
          <a:xfrm>
            <a:off x="685800" y="1207008"/>
            <a:ext cx="7406640" cy="137160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Investeringen</a:t>
            </a:r>
            <a:r>
              <a:rPr kumimoji="0" lang="en-US" sz="32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32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en</a:t>
            </a:r>
            <a:r>
              <a:rPr kumimoji="0" lang="en-US" sz="32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32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wijzigingen</a:t>
            </a:r>
            <a:r>
              <a:rPr kumimoji="0" lang="en-US" sz="32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32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installatie</a:t>
            </a:r>
            <a:endParaRPr kumimoji="0" lang="en-US" sz="32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5" name="Shape 2"/>
          <p:cNvSpPr/>
          <p:nvPr/>
        </p:nvSpPr>
        <p:spPr>
          <a:xfrm>
            <a:off x="497891" y="4108513"/>
            <a:ext cx="3393338" cy="1868234"/>
          </a:xfrm>
          <a:prstGeom prst="roundRect">
            <a:avLst>
              <a:gd name="adj" fmla="val 8725"/>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1C30"/>
              </a:solidFill>
              <a:effectLst/>
              <a:uLnTx/>
              <a:uFillTx/>
              <a:latin typeface="DM Sans" panose="00000500000000000000"/>
              <a:ea typeface="+mn-ea"/>
              <a:cs typeface="+mn-cs"/>
            </a:endParaRPr>
          </a:p>
        </p:txBody>
      </p:sp>
      <p:sp>
        <p:nvSpPr>
          <p:cNvPr id="6" name="Text 3"/>
          <p:cNvSpPr txBox="1"/>
          <p:nvPr/>
        </p:nvSpPr>
        <p:spPr>
          <a:xfrm>
            <a:off x="1069848" y="3730752"/>
            <a:ext cx="420624" cy="420624"/>
          </a:xfrm>
          <a:prstGeom prst="ellipse">
            <a:avLst/>
          </a:prstGeom>
          <a:solidFill>
            <a:srgbClr val="28CDF3"/>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1</a:t>
            </a:r>
            <a:endParaRPr kumimoji="0" lang="en-US" sz="1200" b="0" i="0" u="none" strike="noStrike" kern="1200" cap="none" spc="0" normalizeH="0" baseline="0" noProof="0" dirty="0">
              <a:ln>
                <a:noFill/>
              </a:ln>
              <a:solidFill>
                <a:srgbClr val="FFFFFF"/>
              </a:solidFill>
              <a:effectLst/>
              <a:uLnTx/>
              <a:uFillTx/>
              <a:latin typeface="DM Sans" panose="00000500000000000000"/>
              <a:ea typeface="+mn-ea"/>
              <a:cs typeface="+mn-cs"/>
            </a:endParaRPr>
          </a:p>
        </p:txBody>
      </p:sp>
      <p:sp>
        <p:nvSpPr>
          <p:cNvPr id="7" name="Text 4"/>
          <p:cNvSpPr txBox="1"/>
          <p:nvPr/>
        </p:nvSpPr>
        <p:spPr>
          <a:xfrm>
            <a:off x="1069848" y="4334256"/>
            <a:ext cx="2625242" cy="38404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Nieuwe</a:t>
            </a:r>
            <a:r>
              <a:rPr kumimoji="0" lang="en-US" sz="2000" b="1"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2000" b="1"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daken</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8" name="Text 5"/>
          <p:cNvSpPr txBox="1"/>
          <p:nvPr/>
        </p:nvSpPr>
        <p:spPr>
          <a:xfrm>
            <a:off x="859841" y="4737516"/>
            <a:ext cx="2625242" cy="1005840"/>
          </a:xfrm>
          <a:prstGeom prst="rect">
            <a:avLst/>
          </a:prstGeom>
          <a:noFill/>
          <a:ln/>
        </p:spPr>
        <p:txBody>
          <a:bodyPr wrap="square" lIns="0" tIns="0" rIns="0" bIns="0" rtlCol="0" anchor="t"/>
          <a:lstStyle/>
          <a:p>
            <a:pPr marL="0" marR="0" lvl="0" indent="0" algn="l" defTabSz="914400" rtl="0" eaLnBrk="1" fontAlgn="auto" latinLnBrk="0" hangingPunct="1">
              <a:lnSpc>
                <a:spcPct val="132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rPr>
              <a:t>- </a:t>
            </a:r>
            <a:r>
              <a:rPr kumimoji="0" lang="en-US" sz="2000" b="0" i="0" u="none" strike="noStrike" kern="1200" cap="none" spc="0" normalizeH="0" baseline="0" noProof="0" dirty="0" err="1">
                <a:ln>
                  <a:noFill/>
                </a:ln>
                <a:solidFill>
                  <a:srgbClr val="001C30"/>
                </a:solidFill>
                <a:effectLst/>
                <a:uLnTx/>
                <a:uFillTx/>
                <a:latin typeface="DM Sans" panose="00000500000000000000"/>
                <a:ea typeface="+mn-ea"/>
                <a:cs typeface="+mn-cs"/>
              </a:rPr>
              <a:t>Geuroverlast</a:t>
            </a:r>
            <a:r>
              <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rPr>
              <a:t> </a:t>
            </a:r>
            <a:r>
              <a:rPr kumimoji="0" lang="en-US" sz="2000" b="0" i="0" u="none" strike="noStrike" kern="1200" cap="none" spc="0" normalizeH="0" baseline="0" noProof="0" dirty="0" err="1">
                <a:ln>
                  <a:noFill/>
                </a:ln>
                <a:solidFill>
                  <a:srgbClr val="001C30"/>
                </a:solidFill>
                <a:effectLst/>
                <a:uLnTx/>
                <a:uFillTx/>
                <a:latin typeface="DM Sans" panose="00000500000000000000"/>
                <a:ea typeface="+mn-ea"/>
                <a:cs typeface="+mn-cs"/>
              </a:rPr>
              <a:t>verminderen</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9" name="Shape 6"/>
          <p:cNvSpPr/>
          <p:nvPr/>
        </p:nvSpPr>
        <p:spPr>
          <a:xfrm>
            <a:off x="4367175" y="4108513"/>
            <a:ext cx="3393338" cy="1868234"/>
          </a:xfrm>
          <a:prstGeom prst="roundRect">
            <a:avLst>
              <a:gd name="adj" fmla="val 8725"/>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1C30"/>
              </a:solidFill>
              <a:effectLst/>
              <a:uLnTx/>
              <a:uFillTx/>
              <a:latin typeface="DM Sans" panose="00000500000000000000"/>
              <a:ea typeface="+mn-ea"/>
              <a:cs typeface="+mn-cs"/>
            </a:endParaRPr>
          </a:p>
        </p:txBody>
      </p:sp>
      <p:sp>
        <p:nvSpPr>
          <p:cNvPr id="10" name="Text 7"/>
          <p:cNvSpPr txBox="1"/>
          <p:nvPr/>
        </p:nvSpPr>
        <p:spPr>
          <a:xfrm>
            <a:off x="4783226" y="3730752"/>
            <a:ext cx="420624" cy="420624"/>
          </a:xfrm>
          <a:prstGeom prst="ellipse">
            <a:avLst/>
          </a:prstGeom>
          <a:solidFill>
            <a:srgbClr val="28CDF3"/>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2</a:t>
            </a:r>
            <a:endParaRPr kumimoji="0" lang="en-US" sz="1200" b="0" i="0" u="none" strike="noStrike" kern="1200" cap="none" spc="0" normalizeH="0" baseline="0" noProof="0" dirty="0">
              <a:ln>
                <a:noFill/>
              </a:ln>
              <a:solidFill>
                <a:srgbClr val="FFFFFF"/>
              </a:solidFill>
              <a:effectLst/>
              <a:uLnTx/>
              <a:uFillTx/>
              <a:latin typeface="DM Sans" panose="00000500000000000000"/>
              <a:ea typeface="+mn-ea"/>
              <a:cs typeface="+mn-cs"/>
            </a:endParaRPr>
          </a:p>
        </p:txBody>
      </p:sp>
      <p:sp>
        <p:nvSpPr>
          <p:cNvPr id="11" name="Text 8"/>
          <p:cNvSpPr txBox="1"/>
          <p:nvPr/>
        </p:nvSpPr>
        <p:spPr>
          <a:xfrm>
            <a:off x="4463187" y="4334256"/>
            <a:ext cx="3265322" cy="38404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Aangepast</a:t>
            </a:r>
            <a:r>
              <a:rPr kumimoji="0" lang="en-US" sz="2000" b="1"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2000" b="1"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fakkelsysteem</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2" name="Text 9"/>
          <p:cNvSpPr txBox="1"/>
          <p:nvPr/>
        </p:nvSpPr>
        <p:spPr>
          <a:xfrm>
            <a:off x="4533825" y="4745356"/>
            <a:ext cx="2625242" cy="1005840"/>
          </a:xfrm>
          <a:prstGeom prst="rect">
            <a:avLst/>
          </a:prstGeom>
          <a:noFill/>
          <a:ln/>
        </p:spPr>
        <p:txBody>
          <a:bodyPr wrap="square" lIns="0" tIns="0" rIns="0" bIns="0" rtlCol="0" anchor="t"/>
          <a:lstStyle/>
          <a:p>
            <a:pPr marL="0" marR="0" lvl="0" indent="0" algn="l" defTabSz="914400" rtl="0" eaLnBrk="1" fontAlgn="auto" latinLnBrk="0" hangingPunct="1">
              <a:lnSpc>
                <a:spcPct val="132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rPr>
              <a:t>- </a:t>
            </a:r>
            <a:r>
              <a:rPr kumimoji="0" lang="en-US" sz="2000" b="0" i="0" u="none" strike="noStrike" kern="1200" cap="none" spc="0" normalizeH="0" baseline="0" noProof="0" dirty="0" err="1">
                <a:ln>
                  <a:noFill/>
                </a:ln>
                <a:solidFill>
                  <a:srgbClr val="001C30"/>
                </a:solidFill>
                <a:effectLst/>
                <a:uLnTx/>
                <a:uFillTx/>
                <a:latin typeface="DM Sans" panose="00000500000000000000"/>
                <a:ea typeface="+mn-ea"/>
                <a:cs typeface="+mn-cs"/>
              </a:rPr>
              <a:t>Geuroverlast</a:t>
            </a:r>
            <a:r>
              <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rPr>
              <a:t> </a:t>
            </a:r>
            <a:r>
              <a:rPr kumimoji="0" lang="en-US" sz="2000" b="0" i="0" u="none" strike="noStrike" kern="1200" cap="none" spc="0" normalizeH="0" baseline="0" noProof="0" dirty="0" err="1">
                <a:ln>
                  <a:noFill/>
                </a:ln>
                <a:solidFill>
                  <a:srgbClr val="001C30"/>
                </a:solidFill>
                <a:effectLst/>
                <a:uLnTx/>
                <a:uFillTx/>
                <a:latin typeface="DM Sans" panose="00000500000000000000"/>
                <a:ea typeface="+mn-ea"/>
                <a:cs typeface="+mn-cs"/>
              </a:rPr>
              <a:t>verminderen</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3" name="Shape 10"/>
          <p:cNvSpPr/>
          <p:nvPr/>
        </p:nvSpPr>
        <p:spPr>
          <a:xfrm>
            <a:off x="8236459" y="4108513"/>
            <a:ext cx="3393338" cy="1868234"/>
          </a:xfrm>
          <a:prstGeom prst="roundRect">
            <a:avLst>
              <a:gd name="adj" fmla="val 8725"/>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4" name="Text 11"/>
          <p:cNvSpPr txBox="1"/>
          <p:nvPr/>
        </p:nvSpPr>
        <p:spPr>
          <a:xfrm>
            <a:off x="8496605" y="3730752"/>
            <a:ext cx="420624" cy="420624"/>
          </a:xfrm>
          <a:prstGeom prst="ellipse">
            <a:avLst/>
          </a:prstGeom>
          <a:solidFill>
            <a:srgbClr val="28CDF3"/>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3</a:t>
            </a:r>
            <a:endParaRPr kumimoji="0" lang="en-US" sz="1200" b="0" i="0" u="none" strike="noStrike" kern="1200" cap="none" spc="0" normalizeH="0" baseline="0" noProof="0" dirty="0">
              <a:ln>
                <a:noFill/>
              </a:ln>
              <a:solidFill>
                <a:srgbClr val="FFFFFF"/>
              </a:solidFill>
              <a:effectLst/>
              <a:uLnTx/>
              <a:uFillTx/>
              <a:latin typeface="DM Sans" panose="00000500000000000000"/>
              <a:ea typeface="+mn-ea"/>
              <a:cs typeface="+mn-cs"/>
            </a:endParaRPr>
          </a:p>
        </p:txBody>
      </p:sp>
      <p:sp>
        <p:nvSpPr>
          <p:cNvPr id="15" name="Text 12"/>
          <p:cNvSpPr txBox="1"/>
          <p:nvPr/>
        </p:nvSpPr>
        <p:spPr>
          <a:xfrm>
            <a:off x="8496605" y="4334256"/>
            <a:ext cx="2625242" cy="38404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Geen </a:t>
            </a:r>
            <a:r>
              <a:rPr kumimoji="0" lang="en-US" sz="2000" b="1"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transportband</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7" name="Text 9">
            <a:extLst>
              <a:ext uri="{FF2B5EF4-FFF2-40B4-BE49-F238E27FC236}">
                <a16:creationId xmlns:a16="http://schemas.microsoft.com/office/drawing/2014/main" id="{3576D8C5-1E50-E171-C00A-F944937F82F6}"/>
              </a:ext>
            </a:extLst>
          </p:cNvPr>
          <p:cNvSpPr txBox="1"/>
          <p:nvPr/>
        </p:nvSpPr>
        <p:spPr>
          <a:xfrm>
            <a:off x="8407400" y="4712017"/>
            <a:ext cx="3098799" cy="1170431"/>
          </a:xfrm>
          <a:prstGeom prst="rect">
            <a:avLst/>
          </a:prstGeom>
          <a:noFill/>
          <a:ln/>
        </p:spPr>
        <p:txBody>
          <a:bodyPr wrap="square" lIns="0" tIns="0" rIns="0" bIns="0" rtlCol="0" anchor="t"/>
          <a:lstStyle/>
          <a:p>
            <a:pPr marL="171450" marR="0" lvl="0" indent="-171450" algn="l" defTabSz="914400" rtl="0" eaLnBrk="1" fontAlgn="auto" latinLnBrk="0" hangingPunct="1">
              <a:lnSpc>
                <a:spcPct val="132000"/>
              </a:lnSpc>
              <a:spcBef>
                <a:spcPts val="0"/>
              </a:spcBef>
              <a:spcAft>
                <a:spcPts val="0"/>
              </a:spcAft>
              <a:buClrTx/>
              <a:buSzTx/>
              <a:buFontTx/>
              <a:buChar char="-"/>
              <a:tabLst/>
              <a:defRPr/>
            </a:pPr>
            <a:r>
              <a:rPr kumimoji="0" lang="en-US" sz="1800" b="0" i="0" u="none" strike="noStrike" kern="1200" cap="none" spc="0" normalizeH="0" baseline="0" noProof="0" dirty="0" err="1">
                <a:ln>
                  <a:noFill/>
                </a:ln>
                <a:solidFill>
                  <a:srgbClr val="001C30"/>
                </a:solidFill>
                <a:effectLst/>
                <a:uLnTx/>
                <a:uFillTx/>
                <a:latin typeface="DM Sans" panose="00000500000000000000"/>
                <a:ea typeface="+mn-ea"/>
                <a:cs typeface="+mn-cs"/>
              </a:rPr>
              <a:t>Geuroverlast</a:t>
            </a:r>
            <a:r>
              <a:rPr kumimoji="0" lang="en-US" sz="1800" b="0" i="0" u="none" strike="noStrike" kern="1200" cap="none" spc="0" normalizeH="0" baseline="0" noProof="0" dirty="0">
                <a:ln>
                  <a:noFill/>
                </a:ln>
                <a:solidFill>
                  <a:srgbClr val="001C30"/>
                </a:solidFill>
                <a:effectLst/>
                <a:uLnTx/>
                <a:uFillTx/>
                <a:latin typeface="DM Sans" panose="00000500000000000000"/>
                <a:ea typeface="+mn-ea"/>
                <a:cs typeface="+mn-cs"/>
              </a:rPr>
              <a:t> </a:t>
            </a:r>
            <a:r>
              <a:rPr kumimoji="0" lang="en-US" sz="1800" b="0" i="0" u="none" strike="noStrike" kern="1200" cap="none" spc="0" normalizeH="0" baseline="0" noProof="0" dirty="0" err="1">
                <a:ln>
                  <a:noFill/>
                </a:ln>
                <a:solidFill>
                  <a:srgbClr val="001C30"/>
                </a:solidFill>
                <a:effectLst/>
                <a:uLnTx/>
                <a:uFillTx/>
                <a:latin typeface="DM Sans" panose="00000500000000000000"/>
                <a:ea typeface="+mn-ea"/>
                <a:cs typeface="+mn-cs"/>
              </a:rPr>
              <a:t>verminderen</a:t>
            </a:r>
            <a:r>
              <a:rPr kumimoji="0" lang="en-US" sz="1800" b="0" i="0" u="none" strike="noStrike" kern="1200" cap="none" spc="0" normalizeH="0" baseline="0" noProof="0" dirty="0">
                <a:ln>
                  <a:noFill/>
                </a:ln>
                <a:solidFill>
                  <a:srgbClr val="001C30"/>
                </a:solidFill>
                <a:effectLst/>
                <a:uLnTx/>
                <a:uFillTx/>
                <a:latin typeface="DM Sans" panose="00000500000000000000"/>
                <a:ea typeface="+mn-ea"/>
                <a:cs typeface="+mn-cs"/>
              </a:rPr>
              <a:t> </a:t>
            </a:r>
          </a:p>
          <a:p>
            <a:pPr marL="171450" marR="0" lvl="0" indent="-171450" algn="l" defTabSz="914400" rtl="0" eaLnBrk="1" fontAlgn="auto" latinLnBrk="0" hangingPunct="1">
              <a:lnSpc>
                <a:spcPct val="132000"/>
              </a:lnSpc>
              <a:spcBef>
                <a:spcPts val="0"/>
              </a:spcBef>
              <a:spcAft>
                <a:spcPts val="0"/>
              </a:spcAft>
              <a:buClrTx/>
              <a:buSzTx/>
              <a:buFontTx/>
              <a:buChar char="-"/>
              <a:tabLst/>
              <a:defRPr/>
            </a:pPr>
            <a:r>
              <a:rPr kumimoji="0" lang="en-US" sz="1800" b="0" i="0" u="none" strike="noStrike" kern="1200" cap="none" spc="0" normalizeH="0" baseline="0" noProof="0" dirty="0" err="1">
                <a:ln>
                  <a:noFill/>
                </a:ln>
                <a:solidFill>
                  <a:srgbClr val="001C30"/>
                </a:solidFill>
                <a:effectLst/>
                <a:uLnTx/>
                <a:uFillTx/>
                <a:latin typeface="DM Sans" panose="00000500000000000000"/>
                <a:ea typeface="+mn-ea"/>
                <a:cs typeface="+mn-cs"/>
              </a:rPr>
              <a:t>Geluidsoverlast</a:t>
            </a:r>
            <a:r>
              <a:rPr kumimoji="0" lang="en-US" sz="1800" b="0" i="0" u="none" strike="noStrike" kern="1200" cap="none" spc="0" normalizeH="0" baseline="0" noProof="0" dirty="0">
                <a:ln>
                  <a:noFill/>
                </a:ln>
                <a:solidFill>
                  <a:srgbClr val="001C30"/>
                </a:solidFill>
                <a:effectLst/>
                <a:uLnTx/>
                <a:uFillTx/>
                <a:latin typeface="DM Sans" panose="00000500000000000000"/>
                <a:ea typeface="+mn-ea"/>
                <a:cs typeface="+mn-cs"/>
              </a:rPr>
              <a:t> </a:t>
            </a:r>
            <a:r>
              <a:rPr kumimoji="0" lang="en-US" sz="1800" b="0" i="0" u="none" strike="noStrike" kern="1200" cap="none" spc="0" normalizeH="0" baseline="0" noProof="0" dirty="0" err="1">
                <a:ln>
                  <a:noFill/>
                </a:ln>
                <a:solidFill>
                  <a:srgbClr val="001C30"/>
                </a:solidFill>
                <a:effectLst/>
                <a:uLnTx/>
                <a:uFillTx/>
                <a:latin typeface="DM Sans" panose="00000500000000000000"/>
                <a:ea typeface="+mn-ea"/>
                <a:cs typeface="+mn-cs"/>
              </a:rPr>
              <a:t>verminderen</a:t>
            </a:r>
            <a:endParaRPr kumimoji="0" lang="en-US" sz="18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Tree>
    <p:extLst>
      <p:ext uri="{BB962C8B-B14F-4D97-AF65-F5344CB8AC3E}">
        <p14:creationId xmlns:p14="http://schemas.microsoft.com/office/powerpoint/2010/main" val="144684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0DD3D34-A5B3-D502-8D98-1CE97246E071}"/>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709B0F9F-3352-C427-9BF7-0186D91322A7}"/>
              </a:ext>
            </a:extLst>
          </p:cNvPr>
          <p:cNvPicPr>
            <a:picLocks noChangeAspect="1"/>
          </p:cNvPicPr>
          <p:nvPr/>
        </p:nvPicPr>
        <p:blipFill>
          <a:blip r:embed="rId3"/>
          <a:srcRect l="30631" t="2606" r="32416" b="-2606"/>
          <a:stretch>
            <a:fillRect/>
          </a:stretch>
        </p:blipFill>
        <p:spPr>
          <a:xfrm>
            <a:off x="0" y="0"/>
            <a:ext cx="3905660" cy="7053943"/>
          </a:xfrm>
          <a:prstGeom prst="rect">
            <a:avLst/>
          </a:prstGeom>
        </p:spPr>
      </p:pic>
      <p:sp>
        <p:nvSpPr>
          <p:cNvPr id="3" name="Text 0">
            <a:extLst>
              <a:ext uri="{FF2B5EF4-FFF2-40B4-BE49-F238E27FC236}">
                <a16:creationId xmlns:a16="http://schemas.microsoft.com/office/drawing/2014/main" id="{6759EEA5-ADF5-4880-6F16-3A5A5A70A9D3}"/>
              </a:ext>
            </a:extLst>
          </p:cNvPr>
          <p:cNvSpPr txBox="1"/>
          <p:nvPr/>
        </p:nvSpPr>
        <p:spPr>
          <a:xfrm>
            <a:off x="5298077" y="471340"/>
            <a:ext cx="54864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5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4" name="Text 1">
            <a:extLst>
              <a:ext uri="{FF2B5EF4-FFF2-40B4-BE49-F238E27FC236}">
                <a16:creationId xmlns:a16="http://schemas.microsoft.com/office/drawing/2014/main" id="{EEBEEC31-B76F-AE05-E520-8406FEC9C56D}"/>
              </a:ext>
            </a:extLst>
          </p:cNvPr>
          <p:cNvSpPr txBox="1"/>
          <p:nvPr/>
        </p:nvSpPr>
        <p:spPr>
          <a:xfrm>
            <a:off x="5183777" y="827626"/>
            <a:ext cx="5715000" cy="658368"/>
          </a:xfrm>
          <a:prstGeom prst="rect">
            <a:avLst/>
          </a:prstGeom>
          <a:noFill/>
          <a:ln/>
        </p:spPr>
        <p:txBody>
          <a:bodyPr wrap="square" lIns="0" tIns="0" rIns="0" bIns="0"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Vergunning</a:t>
            </a:r>
            <a:r>
              <a:rPr kumimoji="0" lang="en-US" sz="32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r>
              <a:rPr kumimoji="0" lang="en-US" sz="3200" b="0" i="0" u="none" strike="noStrike" kern="1200" cap="none" spc="0" normalizeH="0" baseline="0" noProof="0" dirty="0" err="1">
                <a:ln>
                  <a:noFill/>
                </a:ln>
                <a:solidFill>
                  <a:srgbClr val="001C30"/>
                </a:solidFill>
                <a:effectLst/>
                <a:uLnTx/>
                <a:uFillTx/>
                <a:latin typeface="DM Sans" pitchFamily="34" charset="0"/>
                <a:ea typeface="DM Sans" pitchFamily="34" charset="-122"/>
                <a:cs typeface="DM Sans" pitchFamily="34" charset="-120"/>
              </a:rPr>
              <a:t>Byont</a:t>
            </a:r>
            <a:r>
              <a:rPr kumimoji="0" lang="en-US" sz="32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 </a:t>
            </a:r>
            <a:endParaRPr kumimoji="0" lang="en-US" sz="32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5" name="Text 2">
            <a:extLst>
              <a:ext uri="{FF2B5EF4-FFF2-40B4-BE49-F238E27FC236}">
                <a16:creationId xmlns:a16="http://schemas.microsoft.com/office/drawing/2014/main" id="{5CA321A3-3E3C-AA74-6536-885D37C85350}"/>
              </a:ext>
            </a:extLst>
          </p:cNvPr>
          <p:cNvSpPr txBox="1"/>
          <p:nvPr/>
        </p:nvSpPr>
        <p:spPr>
          <a:xfrm>
            <a:off x="4561114" y="2042806"/>
            <a:ext cx="6960326" cy="4636462"/>
          </a:xfrm>
          <a:prstGeom prst="rect">
            <a:avLst/>
          </a:prstGeom>
          <a:noFill/>
          <a:ln/>
        </p:spPr>
        <p:txBody>
          <a:bodyPr wrap="square" lIns="0" tIns="0" rIns="0" bIns="0" rtlCol="0" anchor="t"/>
          <a:lstStyle/>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rPr>
              <a:t>silo’s zijn voor opslag van vloeibare stromen en/of mest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rPr>
              <a:t>Met 6 opslagtanks extra kunnen we verschillende stromen gescheiden opslaan en om gecontroleerd te kunnen werken</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rPr>
              <a:t> Onderdeel van de revisievergunning.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rPr>
              <a:t>Co2 </a:t>
            </a:r>
            <a:r>
              <a:rPr kumimoji="0" lang="nl-NL" sz="2000" b="0" i="0" u="none" strike="noStrike" kern="1200" cap="none" spc="0" normalizeH="0" baseline="0" noProof="0" dirty="0" err="1">
                <a:ln>
                  <a:noFill/>
                </a:ln>
                <a:solidFill>
                  <a:srgbClr val="001C30"/>
                </a:solidFill>
                <a:effectLst/>
                <a:uLnTx/>
                <a:uFillTx/>
                <a:latin typeface="DM Sans" panose="00000500000000000000"/>
                <a:ea typeface="+mn-ea"/>
                <a:cs typeface="+mn-cs"/>
              </a:rPr>
              <a:t>vervloeiers</a:t>
            </a:r>
            <a:endPar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15" name="Text 3">
            <a:extLst>
              <a:ext uri="{FF2B5EF4-FFF2-40B4-BE49-F238E27FC236}">
                <a16:creationId xmlns:a16="http://schemas.microsoft.com/office/drawing/2014/main" id="{DF27651D-79A5-12FE-5C0C-89520CC31056}"/>
              </a:ext>
            </a:extLst>
          </p:cNvPr>
          <p:cNvSpPr txBox="1"/>
          <p:nvPr/>
        </p:nvSpPr>
        <p:spPr>
          <a:xfrm>
            <a:off x="10527384" y="6386660"/>
            <a:ext cx="1325880" cy="292608"/>
          </a:xfrm>
          <a:prstGeom prst="roundRect">
            <a:avLst>
              <a:gd name="adj" fmla="val 50000"/>
            </a:avLst>
          </a:prstGeom>
          <a:solidFill>
            <a:srgbClr val="28CDF3"/>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go-byont.com</a:t>
            </a:r>
            <a:endParaRPr kumimoji="0" lang="en-US" sz="1000" b="0" i="0" u="none" strike="noStrike" kern="1200" cap="none" spc="0" normalizeH="0" baseline="0" noProof="0" dirty="0">
              <a:ln>
                <a:noFill/>
              </a:ln>
              <a:solidFill>
                <a:srgbClr val="FFFFFF"/>
              </a:solidFill>
              <a:effectLst/>
              <a:uLnTx/>
              <a:uFillTx/>
              <a:latin typeface="DM Sans" panose="00000500000000000000"/>
              <a:ea typeface="+mn-ea"/>
              <a:cs typeface="+mn-cs"/>
            </a:endParaRPr>
          </a:p>
        </p:txBody>
      </p:sp>
    </p:spTree>
    <p:extLst>
      <p:ext uri="{BB962C8B-B14F-4D97-AF65-F5344CB8AC3E}">
        <p14:creationId xmlns:p14="http://schemas.microsoft.com/office/powerpoint/2010/main" val="4139725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DF7F1"/>
        </a:solidFill>
        <a:effectLst/>
      </p:bgPr>
    </p:bg>
    <p:spTree>
      <p:nvGrpSpPr>
        <p:cNvPr id="1" name=""/>
        <p:cNvGrpSpPr/>
        <p:nvPr/>
      </p:nvGrpSpPr>
      <p:grpSpPr>
        <a:xfrm>
          <a:off x="0" y="0"/>
          <a:ext cx="0" cy="0"/>
          <a:chOff x="0" y="0"/>
          <a:chExt cx="0" cy="0"/>
        </a:xfrm>
      </p:grpSpPr>
      <p:pic>
        <p:nvPicPr>
          <p:cNvPr id="2" name="Image 0" descr="/home/claude/byont/assets/logo/mark-horizon.png"/>
          <p:cNvPicPr>
            <a:picLocks noChangeAspect="1"/>
          </p:cNvPicPr>
          <p:nvPr/>
        </p:nvPicPr>
        <p:blipFill>
          <a:blip r:embed="rId3">
            <a:alphaModFix amt="55000"/>
          </a:blip>
          <a:stretch>
            <a:fillRect/>
          </a:stretch>
        </p:blipFill>
        <p:spPr>
          <a:xfrm>
            <a:off x="7635240" y="1417320"/>
            <a:ext cx="3977640" cy="3977640"/>
          </a:xfrm>
          <a:prstGeom prst="rect">
            <a:avLst/>
          </a:prstGeom>
        </p:spPr>
      </p:pic>
      <p:pic>
        <p:nvPicPr>
          <p:cNvPr id="3" name="Image 1" descr="/home/claude/byont/assets/logo/wordmark-beyond.png"/>
          <p:cNvPicPr>
            <a:picLocks noChangeAspect="1"/>
          </p:cNvPicPr>
          <p:nvPr/>
        </p:nvPicPr>
        <p:blipFill>
          <a:blip r:embed="rId4"/>
          <a:stretch>
            <a:fillRect/>
          </a:stretch>
        </p:blipFill>
        <p:spPr>
          <a:xfrm>
            <a:off x="685800" y="822960"/>
            <a:ext cx="1737360" cy="656640"/>
          </a:xfrm>
          <a:prstGeom prst="rect">
            <a:avLst/>
          </a:prstGeom>
        </p:spPr>
      </p:pic>
      <p:sp>
        <p:nvSpPr>
          <p:cNvPr id="4" name="Text 0"/>
          <p:cNvSpPr txBox="1"/>
          <p:nvPr/>
        </p:nvSpPr>
        <p:spPr>
          <a:xfrm>
            <a:off x="685800" y="2651760"/>
            <a:ext cx="6583680" cy="109728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8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Bedankt</a:t>
            </a:r>
            <a:endParaRPr kumimoji="0" lang="en-US" sz="58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5" name="Text 1"/>
          <p:cNvSpPr txBox="1"/>
          <p:nvPr/>
        </p:nvSpPr>
        <p:spPr>
          <a:xfrm>
            <a:off x="685800" y="3886200"/>
            <a:ext cx="65836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Heb je </a:t>
            </a:r>
            <a:r>
              <a:rPr kumimoji="0" lang="en-US" sz="22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vragen</a:t>
            </a:r>
            <a:r>
              <a:rPr kumimoji="0" lang="en-US" sz="22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of </a:t>
            </a:r>
            <a:r>
              <a:rPr kumimoji="0" lang="en-US" sz="2200" b="0" i="0" u="none" strike="noStrike" kern="1200" cap="none" spc="0" normalizeH="0" baseline="0" noProof="0" dirty="0" err="1">
                <a:ln>
                  <a:noFill/>
                </a:ln>
                <a:solidFill>
                  <a:srgbClr val="4C606E"/>
                </a:solidFill>
                <a:effectLst/>
                <a:uLnTx/>
                <a:uFillTx/>
                <a:latin typeface="DM Sans" pitchFamily="34" charset="0"/>
                <a:ea typeface="DM Sans" pitchFamily="34" charset="-122"/>
                <a:cs typeface="DM Sans" pitchFamily="34" charset="-120"/>
              </a:rPr>
              <a:t>opmerkingen</a:t>
            </a:r>
            <a:r>
              <a:rPr kumimoji="0" lang="en-US" sz="2200" b="0" i="0" u="none" strike="noStrike" kern="1200" cap="none" spc="0" normalizeH="0" baseline="0" noProof="0" dirty="0">
                <a:ln>
                  <a:noFill/>
                </a:ln>
                <a:solidFill>
                  <a:srgbClr val="4C606E"/>
                </a:solidFill>
                <a:effectLst/>
                <a:uLnTx/>
                <a:uFillTx/>
                <a:latin typeface="DM Sans" pitchFamily="34" charset="0"/>
                <a:ea typeface="DM Sans" pitchFamily="34" charset="-122"/>
                <a:cs typeface="DM Sans" pitchFamily="34" charset="-120"/>
              </a:rPr>
              <a:t>? Neem contact op!</a:t>
            </a:r>
            <a:endParaRPr kumimoji="0" lang="en-US" sz="22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6" name="Text 2"/>
          <p:cNvSpPr txBox="1"/>
          <p:nvPr/>
        </p:nvSpPr>
        <p:spPr>
          <a:xfrm>
            <a:off x="685800" y="4663440"/>
            <a:ext cx="658368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1C30"/>
                </a:solidFill>
                <a:effectLst/>
                <a:uLnTx/>
                <a:uFillTx/>
                <a:latin typeface="DM Sans" pitchFamily="34" charset="0"/>
                <a:ea typeface="DM Sans" pitchFamily="34" charset="-122"/>
                <a:cs typeface="DM Sans" pitchFamily="34" charset="-120"/>
              </a:rPr>
              <a:t>info@go-byont.com   |   </a:t>
            </a:r>
            <a:r>
              <a:rPr kumimoji="0" lang="nl-NL" sz="1800" b="0" i="0" u="none" strike="noStrike" kern="1200" cap="none" spc="0" normalizeH="0" baseline="0" noProof="0" dirty="0">
                <a:ln>
                  <a:noFill/>
                </a:ln>
                <a:solidFill>
                  <a:srgbClr val="001C30"/>
                </a:solidFill>
                <a:effectLst/>
                <a:uLnTx/>
                <a:uFillTx/>
                <a:latin typeface="DM Sans" panose="00000500000000000000"/>
                <a:ea typeface="+mn-ea"/>
                <a:cs typeface="+mn-cs"/>
              </a:rPr>
              <a:t>040-2894249</a:t>
            </a:r>
            <a:endParaRPr kumimoji="0" lang="en-US" sz="2000" b="0" i="0" u="none" strike="noStrike" kern="1200" cap="none" spc="0" normalizeH="0" baseline="0" noProof="0" dirty="0">
              <a:ln>
                <a:noFill/>
              </a:ln>
              <a:solidFill>
                <a:srgbClr val="001C30"/>
              </a:solidFill>
              <a:effectLst/>
              <a:uLnTx/>
              <a:uFillTx/>
              <a:latin typeface="DM Sans" panose="00000500000000000000"/>
              <a:ea typeface="+mn-ea"/>
              <a:cs typeface="+mn-cs"/>
            </a:endParaRPr>
          </a:p>
        </p:txBody>
      </p:sp>
      <p:sp>
        <p:nvSpPr>
          <p:cNvPr id="7" name="Text 3"/>
          <p:cNvSpPr txBox="1"/>
          <p:nvPr/>
        </p:nvSpPr>
        <p:spPr>
          <a:xfrm>
            <a:off x="411480" y="5656216"/>
            <a:ext cx="2286000" cy="515983"/>
          </a:xfrm>
          <a:prstGeom prst="roundRect">
            <a:avLst>
              <a:gd name="adj" fmla="val 50000"/>
            </a:avLst>
          </a:prstGeom>
          <a:solidFill>
            <a:srgbClr val="28CDF3"/>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go-byont.com</a:t>
            </a:r>
            <a:endParaRPr kumimoji="0" lang="en-US" sz="1800" b="0" i="0" u="none" strike="noStrike" kern="1200" cap="none" spc="0" normalizeH="0" baseline="0" noProof="0" dirty="0">
              <a:ln>
                <a:noFill/>
              </a:ln>
              <a:solidFill>
                <a:srgbClr val="FFFFFF"/>
              </a:solidFill>
              <a:effectLst/>
              <a:uLnTx/>
              <a:uFillTx/>
              <a:latin typeface="DM Sans" panose="00000500000000000000"/>
              <a:ea typeface="+mn-ea"/>
              <a:cs typeface="+mn-cs"/>
            </a:endParaRPr>
          </a:p>
        </p:txBody>
      </p:sp>
    </p:spTree>
    <p:extLst>
      <p:ext uri="{BB962C8B-B14F-4D97-AF65-F5344CB8AC3E}">
        <p14:creationId xmlns:p14="http://schemas.microsoft.com/office/powerpoint/2010/main" val="23385023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5DE95-7B9A-2517-8C42-EAC21B720F4F}"/>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8D478EA-B8EC-48A8-4CAF-DCEAA237BD4D}"/>
              </a:ext>
            </a:extLst>
          </p:cNvPr>
          <p:cNvSpPr>
            <a:spLocks noGrp="1"/>
          </p:cNvSpPr>
          <p:nvPr>
            <p:ph type="body" idx="1"/>
          </p:nvPr>
        </p:nvSpPr>
        <p:spPr>
          <a:xfrm>
            <a:off x="431171" y="1929333"/>
            <a:ext cx="11315700" cy="3731915"/>
          </a:xfrm>
        </p:spPr>
        <p:txBody>
          <a:bodyPr/>
          <a:lstStyle/>
          <a:p>
            <a:r>
              <a:rPr lang="nl-NL" dirty="0"/>
              <a:t>Tim van </a:t>
            </a:r>
            <a:r>
              <a:rPr lang="nl-NL" dirty="0" err="1"/>
              <a:t>Meyl</a:t>
            </a:r>
            <a:r>
              <a:rPr lang="nl-NL" dirty="0"/>
              <a:t> / Procesmanager Transitie Landelijk Gebied, gem. H-L</a:t>
            </a:r>
          </a:p>
          <a:p>
            <a:r>
              <a:rPr lang="nl-NL" dirty="0"/>
              <a:t>Anke van </a:t>
            </a:r>
            <a:r>
              <a:rPr lang="nl-NL" dirty="0" err="1"/>
              <a:t>Reijn</a:t>
            </a:r>
            <a:r>
              <a:rPr lang="nl-NL" dirty="0"/>
              <a:t> namens Tim </a:t>
            </a:r>
            <a:r>
              <a:rPr lang="nl-NL" dirty="0" err="1"/>
              <a:t>Heyligers</a:t>
            </a:r>
            <a:r>
              <a:rPr lang="nl-NL" dirty="0"/>
              <a:t>/ Provincie Noord Brabant</a:t>
            </a:r>
          </a:p>
        </p:txBody>
      </p:sp>
      <p:sp>
        <p:nvSpPr>
          <p:cNvPr id="3" name="Titel 2">
            <a:extLst>
              <a:ext uri="{FF2B5EF4-FFF2-40B4-BE49-F238E27FC236}">
                <a16:creationId xmlns:a16="http://schemas.microsoft.com/office/drawing/2014/main" id="{77EFDD39-6EBF-F920-CD75-ABDB98F29115}"/>
              </a:ext>
            </a:extLst>
          </p:cNvPr>
          <p:cNvSpPr>
            <a:spLocks noGrp="1"/>
          </p:cNvSpPr>
          <p:nvPr>
            <p:ph type="title"/>
          </p:nvPr>
        </p:nvSpPr>
        <p:spPr>
          <a:xfrm>
            <a:off x="438150" y="289016"/>
            <a:ext cx="9144000" cy="1195768"/>
          </a:xfrm>
        </p:spPr>
        <p:txBody>
          <a:bodyPr/>
          <a:lstStyle/>
          <a:p>
            <a:r>
              <a:rPr lang="nl-NL" dirty="0"/>
              <a:t>Toekomstbestendig Buitengebied Sterksel</a:t>
            </a:r>
          </a:p>
        </p:txBody>
      </p:sp>
    </p:spTree>
    <p:extLst>
      <p:ext uri="{BB962C8B-B14F-4D97-AF65-F5344CB8AC3E}">
        <p14:creationId xmlns:p14="http://schemas.microsoft.com/office/powerpoint/2010/main" val="33249821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A952A-9AC1-5DA0-2419-D2A698FCF876}"/>
            </a:ext>
          </a:extLst>
        </p:cNvPr>
        <p:cNvGrpSpPr/>
        <p:nvPr/>
      </p:nvGrpSpPr>
      <p:grpSpPr>
        <a:xfrm>
          <a:off x="0" y="0"/>
          <a:ext cx="0" cy="0"/>
          <a:chOff x="0" y="0"/>
          <a:chExt cx="0" cy="0"/>
        </a:xfrm>
      </p:grpSpPr>
      <p:sp>
        <p:nvSpPr>
          <p:cNvPr id="4" name="AutoShape 2" descr="https://euc-powerpoint.officeapps.live.com/pods/GetClipboardImage.ashx?Id=ac8d968f-ded7-46fb-af18-1cf7cd6c3eb9&amp;DC=GEU2&amp;pkey=d43abac2-31dc-4bf0-a01e-3d28bff2cec4&amp;wdwaccluster=GEU2">
            <a:extLst>
              <a:ext uri="{FF2B5EF4-FFF2-40B4-BE49-F238E27FC236}">
                <a16:creationId xmlns:a16="http://schemas.microsoft.com/office/drawing/2014/main" id="{84BC4E66-9BB0-200F-B3BB-1AA4E3BABD93}"/>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hthoek 4">
            <a:extLst>
              <a:ext uri="{FF2B5EF4-FFF2-40B4-BE49-F238E27FC236}">
                <a16:creationId xmlns:a16="http://schemas.microsoft.com/office/drawing/2014/main" id="{7E1B9EB4-E43B-0787-5990-0C5A294A1925}"/>
              </a:ext>
            </a:extLst>
          </p:cNvPr>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6" name="AutoShape 4" descr="https://euc-powerpoint.officeapps.live.com/pods/GetClipboardImage.ashx?Id=da480065-fa56-448e-b519-8c7d9dea9a04&amp;DC=GEU2&amp;pkey=633220bd-8d37-418b-92a2-ec4a5417c090&amp;wdwaccluster=GEU2">
            <a:extLst>
              <a:ext uri="{FF2B5EF4-FFF2-40B4-BE49-F238E27FC236}">
                <a16:creationId xmlns:a16="http://schemas.microsoft.com/office/drawing/2014/main" id="{863F2DEE-6230-C26C-729D-5811E1AD5DA2}"/>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AutoShape 6" descr="https://euc-powerpoint.officeapps.live.com/pods/GetClipboardImage.ashx?Id=da480065-fa56-448e-b519-8c7d9dea9a04&amp;DC=GEU2&amp;pkey=633220bd-8d37-418b-92a2-ec4a5417c090&amp;wdwaccluster=GEU2">
            <a:extLst>
              <a:ext uri="{FF2B5EF4-FFF2-40B4-BE49-F238E27FC236}">
                <a16:creationId xmlns:a16="http://schemas.microsoft.com/office/drawing/2014/main" id="{08696FB5-4CF9-947B-7BD1-DB200C3118FC}"/>
              </a:ext>
            </a:extLst>
          </p:cNvPr>
          <p:cNvSpPr>
            <a:spLocks noChangeAspect="1" noChangeArrowheads="1"/>
          </p:cNvSpPr>
          <p:nvPr/>
        </p:nvSpPr>
        <p:spPr bwMode="auto">
          <a:xfrm>
            <a:off x="517525" y="160337"/>
            <a:ext cx="304800" cy="300958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itel 1">
            <a:extLst>
              <a:ext uri="{FF2B5EF4-FFF2-40B4-BE49-F238E27FC236}">
                <a16:creationId xmlns:a16="http://schemas.microsoft.com/office/drawing/2014/main" id="{2E9A4C0F-5CB5-D003-38EF-CE82EBAC3259}"/>
              </a:ext>
            </a:extLst>
          </p:cNvPr>
          <p:cNvSpPr txBox="1">
            <a:spLocks/>
          </p:cNvSpPr>
          <p:nvPr/>
        </p:nvSpPr>
        <p:spPr>
          <a:xfrm>
            <a:off x="838200" y="1642941"/>
            <a:ext cx="10515600" cy="266388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l-NL" sz="4800" b="1" i="0" u="none" strike="noStrike" kern="1200" cap="none" spc="0" normalizeH="0" baseline="0" noProof="0" dirty="0">
                <a:ln>
                  <a:noFill/>
                </a:ln>
                <a:solidFill>
                  <a:srgbClr val="FFFFFF">
                    <a:lumMod val="95000"/>
                  </a:srgbClr>
                </a:solidFill>
                <a:effectLst/>
                <a:uLnTx/>
                <a:uFillTx/>
                <a:latin typeface="Calibri Bold"/>
                <a:ea typeface="+mj-ea"/>
                <a:cs typeface="Arial" panose="020B0604020202020204" pitchFamily="34" charset="0"/>
              </a:rPr>
              <a:t>Toekomstbestendig Buitengebied Sterksel</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nl-NL" sz="2800" b="1" i="0" u="none" strike="noStrike" kern="1200" cap="none" spc="0" normalizeH="0" baseline="0" noProof="0" dirty="0">
                <a:ln>
                  <a:noFill/>
                </a:ln>
                <a:solidFill>
                  <a:srgbClr val="FFFFFF">
                    <a:lumMod val="95000"/>
                  </a:srgbClr>
                </a:solidFill>
                <a:effectLst/>
                <a:uLnTx/>
                <a:uFillTx/>
                <a:latin typeface="Calibri Bold"/>
                <a:ea typeface="+mj-ea"/>
                <a:cs typeface="Arial" panose="020B0604020202020204" pitchFamily="34" charset="0"/>
              </a:rPr>
              <a:t>Tim van </a:t>
            </a:r>
            <a:r>
              <a:rPr kumimoji="0" lang="nl-NL" sz="2800" b="1" i="0" u="none" strike="noStrike" kern="1200" cap="none" spc="0" normalizeH="0" baseline="0" noProof="0" dirty="0" err="1">
                <a:ln>
                  <a:noFill/>
                </a:ln>
                <a:solidFill>
                  <a:srgbClr val="FFFFFF">
                    <a:lumMod val="95000"/>
                  </a:srgbClr>
                </a:solidFill>
                <a:effectLst/>
                <a:uLnTx/>
                <a:uFillTx/>
                <a:latin typeface="Calibri Bold"/>
                <a:ea typeface="+mj-ea"/>
                <a:cs typeface="Arial" panose="020B0604020202020204" pitchFamily="34" charset="0"/>
              </a:rPr>
              <a:t>Meyl</a:t>
            </a:r>
            <a:r>
              <a:rPr kumimoji="0" lang="nl-NL" sz="2800" b="1" i="0" u="none" strike="noStrike" kern="1200" cap="none" spc="0" normalizeH="0" baseline="0" noProof="0" dirty="0">
                <a:ln>
                  <a:noFill/>
                </a:ln>
                <a:solidFill>
                  <a:srgbClr val="FFFFFF">
                    <a:lumMod val="95000"/>
                  </a:srgbClr>
                </a:solidFill>
                <a:effectLst/>
                <a:uLnTx/>
                <a:uFillTx/>
                <a:latin typeface="Calibri Bold"/>
                <a:ea typeface="+mj-ea"/>
                <a:cs typeface="Arial" panose="020B0604020202020204" pitchFamily="34" charset="0"/>
              </a:rPr>
              <a:t> / Procesmanager Transitie Landelijk Gebied, gem. H-L</a:t>
            </a:r>
          </a:p>
          <a:p>
            <a:pPr lvl="0">
              <a:defRPr/>
            </a:pPr>
            <a:r>
              <a:rPr kumimoji="0" lang="nl-NL" sz="2800" b="1" i="0" u="none" strike="noStrike" kern="1200" cap="none" spc="0" normalizeH="0" baseline="0" noProof="0" dirty="0">
                <a:ln>
                  <a:noFill/>
                </a:ln>
                <a:solidFill>
                  <a:srgbClr val="FFFFFF">
                    <a:lumMod val="95000"/>
                  </a:srgbClr>
                </a:solidFill>
                <a:effectLst/>
                <a:uLnTx/>
                <a:uFillTx/>
                <a:latin typeface="Calibri Bold"/>
                <a:ea typeface="+mj-ea"/>
                <a:cs typeface="Arial" panose="020B0604020202020204" pitchFamily="34" charset="0"/>
              </a:rPr>
              <a:t>Anke van </a:t>
            </a:r>
            <a:r>
              <a:rPr kumimoji="0" lang="nl-NL" sz="2800" b="1" i="0" u="none" strike="noStrike" kern="1200" cap="none" spc="0" normalizeH="0" baseline="0" noProof="0" dirty="0" err="1">
                <a:ln>
                  <a:noFill/>
                </a:ln>
                <a:solidFill>
                  <a:srgbClr val="FFFFFF">
                    <a:lumMod val="95000"/>
                  </a:srgbClr>
                </a:solidFill>
                <a:effectLst/>
                <a:uLnTx/>
                <a:uFillTx/>
                <a:latin typeface="Calibri Bold"/>
                <a:ea typeface="+mj-ea"/>
                <a:cs typeface="Arial" panose="020B0604020202020204" pitchFamily="34" charset="0"/>
              </a:rPr>
              <a:t>Reijn</a:t>
            </a:r>
            <a:r>
              <a:rPr kumimoji="0" lang="nl-NL" sz="2800" b="1" i="0" u="none" strike="noStrike" kern="1200" cap="none" spc="0" normalizeH="0" baseline="0" noProof="0" dirty="0">
                <a:ln>
                  <a:noFill/>
                </a:ln>
                <a:solidFill>
                  <a:srgbClr val="FFFFFF">
                    <a:lumMod val="95000"/>
                  </a:srgbClr>
                </a:solidFill>
                <a:effectLst/>
                <a:uLnTx/>
                <a:uFillTx/>
                <a:latin typeface="Calibri Bold"/>
                <a:ea typeface="+mj-ea"/>
                <a:cs typeface="Arial" panose="020B0604020202020204" pitchFamily="34" charset="0"/>
              </a:rPr>
              <a:t> (namens Tim </a:t>
            </a:r>
            <a:r>
              <a:rPr kumimoji="0" lang="nl-NL" sz="2800" b="1" i="0" u="none" strike="noStrike" kern="1200" cap="none" spc="0" normalizeH="0" baseline="0" noProof="0" dirty="0" err="1">
                <a:ln>
                  <a:noFill/>
                </a:ln>
                <a:solidFill>
                  <a:srgbClr val="FFFFFF">
                    <a:lumMod val="95000"/>
                  </a:srgbClr>
                </a:solidFill>
                <a:effectLst/>
                <a:uLnTx/>
                <a:uFillTx/>
                <a:latin typeface="Calibri Bold"/>
                <a:ea typeface="+mj-ea"/>
                <a:cs typeface="Arial" panose="020B0604020202020204" pitchFamily="34" charset="0"/>
              </a:rPr>
              <a:t>Heyligers</a:t>
            </a:r>
            <a:r>
              <a:rPr kumimoji="0" lang="nl-NL" sz="2800" b="1" i="0" u="none" strike="noStrike" kern="1200" cap="none" spc="0" normalizeH="0" baseline="0" noProof="0" dirty="0">
                <a:ln>
                  <a:noFill/>
                </a:ln>
                <a:solidFill>
                  <a:srgbClr val="FFFFFF">
                    <a:lumMod val="95000"/>
                  </a:srgbClr>
                </a:solidFill>
                <a:effectLst/>
                <a:uLnTx/>
                <a:uFillTx/>
                <a:latin typeface="Calibri Bold"/>
                <a:ea typeface="+mj-ea"/>
                <a:cs typeface="Arial" panose="020B0604020202020204" pitchFamily="34" charset="0"/>
              </a:rPr>
              <a:t>)/ Provincie Noord Brabant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nl-NL" sz="2800" b="1" i="0" u="none" strike="noStrike" kern="1200" cap="none" spc="0" normalizeH="0" baseline="0" noProof="0" dirty="0">
              <a:ln>
                <a:noFill/>
              </a:ln>
              <a:solidFill>
                <a:srgbClr val="FFFFFF">
                  <a:lumMod val="95000"/>
                </a:srgbClr>
              </a:solidFill>
              <a:effectLst/>
              <a:uLnTx/>
              <a:uFillTx/>
              <a:latin typeface="Calibri Bold"/>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nl-NL" sz="1600" b="0" i="0" u="none" strike="noStrike" kern="1200" cap="none" spc="0" normalizeH="0" baseline="0" noProof="0" dirty="0">
                <a:ln>
                  <a:noFill/>
                </a:ln>
                <a:solidFill>
                  <a:srgbClr val="FFFFFF">
                    <a:lumMod val="95000"/>
                  </a:srgbClr>
                </a:solidFill>
                <a:effectLst/>
                <a:uLnTx/>
                <a:uFillTx/>
                <a:latin typeface="Calibri Bold"/>
                <a:ea typeface="+mj-ea"/>
                <a:cs typeface="Arial" panose="020B0604020202020204" pitchFamily="34" charset="0"/>
              </a:rPr>
              <a:t>23 september 2026</a:t>
            </a:r>
          </a:p>
        </p:txBody>
      </p:sp>
    </p:spTree>
    <p:extLst>
      <p:ext uri="{BB962C8B-B14F-4D97-AF65-F5344CB8AC3E}">
        <p14:creationId xmlns:p14="http://schemas.microsoft.com/office/powerpoint/2010/main" val="132060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DFA0B-8838-AEC4-02A0-710EC1AAE9A0}"/>
            </a:ext>
          </a:extLst>
        </p:cNvPr>
        <p:cNvGrpSpPr/>
        <p:nvPr/>
      </p:nvGrpSpPr>
      <p:grpSpPr>
        <a:xfrm>
          <a:off x="0" y="0"/>
          <a:ext cx="0" cy="0"/>
          <a:chOff x="0" y="0"/>
          <a:chExt cx="0" cy="0"/>
        </a:xfrm>
      </p:grpSpPr>
      <p:sp>
        <p:nvSpPr>
          <p:cNvPr id="4" name="AutoShape 2" descr="https://euc-powerpoint.officeapps.live.com/pods/GetClipboardImage.ashx?Id=ac8d968f-ded7-46fb-af18-1cf7cd6c3eb9&amp;DC=GEU2&amp;pkey=d43abac2-31dc-4bf0-a01e-3d28bff2cec4&amp;wdwaccluster=GEU2">
            <a:extLst>
              <a:ext uri="{FF2B5EF4-FFF2-40B4-BE49-F238E27FC236}">
                <a16:creationId xmlns:a16="http://schemas.microsoft.com/office/drawing/2014/main" id="{5A802367-916A-C4E8-2627-C0AF8962E7C3}"/>
              </a:ext>
            </a:extLst>
          </p:cNvPr>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hthoek 4">
            <a:extLst>
              <a:ext uri="{FF2B5EF4-FFF2-40B4-BE49-F238E27FC236}">
                <a16:creationId xmlns:a16="http://schemas.microsoft.com/office/drawing/2014/main" id="{3C14F61A-3639-20AA-2E7F-6B1530DA7390}"/>
              </a:ext>
            </a:extLst>
          </p:cNvPr>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6" name="AutoShape 4" descr="https://euc-powerpoint.officeapps.live.com/pods/GetClipboardImage.ashx?Id=da480065-fa56-448e-b519-8c7d9dea9a04&amp;DC=GEU2&amp;pkey=633220bd-8d37-418b-92a2-ec4a5417c090&amp;wdwaccluster=GEU2">
            <a:extLst>
              <a:ext uri="{FF2B5EF4-FFF2-40B4-BE49-F238E27FC236}">
                <a16:creationId xmlns:a16="http://schemas.microsoft.com/office/drawing/2014/main" id="{083F4967-6B4F-6689-77AE-7CC15F35B724}"/>
              </a:ext>
            </a:extLst>
          </p:cNvPr>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AutoShape 6" descr="https://euc-powerpoint.officeapps.live.com/pods/GetClipboardImage.ashx?Id=da480065-fa56-448e-b519-8c7d9dea9a04&amp;DC=GEU2&amp;pkey=633220bd-8d37-418b-92a2-ec4a5417c090&amp;wdwaccluster=GEU2">
            <a:extLst>
              <a:ext uri="{FF2B5EF4-FFF2-40B4-BE49-F238E27FC236}">
                <a16:creationId xmlns:a16="http://schemas.microsoft.com/office/drawing/2014/main" id="{A4801857-92D6-55C2-B68A-481B9C15F597}"/>
              </a:ext>
            </a:extLst>
          </p:cNvPr>
          <p:cNvSpPr>
            <a:spLocks noChangeAspect="1" noChangeArrowheads="1"/>
          </p:cNvSpPr>
          <p:nvPr/>
        </p:nvSpPr>
        <p:spPr bwMode="auto">
          <a:xfrm>
            <a:off x="517525" y="160337"/>
            <a:ext cx="304800" cy="300958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kstvak 2">
            <a:extLst>
              <a:ext uri="{FF2B5EF4-FFF2-40B4-BE49-F238E27FC236}">
                <a16:creationId xmlns:a16="http://schemas.microsoft.com/office/drawing/2014/main" id="{C01AFAD6-9D03-1748-7873-71FCDEE9A156}"/>
              </a:ext>
            </a:extLst>
          </p:cNvPr>
          <p:cNvSpPr txBox="1"/>
          <p:nvPr/>
        </p:nvSpPr>
        <p:spPr>
          <a:xfrm>
            <a:off x="822325" y="1665128"/>
            <a:ext cx="9933432"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FFFFFF">
                    <a:lumMod val="95000"/>
                  </a:srgbClr>
                </a:solidFill>
                <a:effectLst/>
                <a:uLnTx/>
                <a:uFillTx/>
                <a:latin typeface="Calibri Bold"/>
                <a:ea typeface="+mn-ea"/>
                <a:cs typeface="Arial" panose="020B0604020202020204" pitchFamily="34" charset="0"/>
              </a:rPr>
              <a:t>Inhoud: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800" b="0" i="0" u="none" strike="noStrike" kern="1200" cap="none" spc="0" normalizeH="0" baseline="0" noProof="0" dirty="0">
              <a:ln>
                <a:noFill/>
              </a:ln>
              <a:solidFill>
                <a:srgbClr val="FFFFFF">
                  <a:lumMod val="95000"/>
                </a:srgbClr>
              </a:solidFill>
              <a:effectLst/>
              <a:uLnTx/>
              <a:uFillTx/>
              <a:latin typeface="Calibri Bold"/>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2800" b="0" i="0" u="none" strike="noStrike" kern="1200" cap="none" spc="0" normalizeH="0" baseline="0" noProof="0" dirty="0">
                <a:ln>
                  <a:noFill/>
                </a:ln>
                <a:solidFill>
                  <a:srgbClr val="FFFFFF">
                    <a:lumMod val="95000"/>
                  </a:srgbClr>
                </a:solidFill>
                <a:effectLst/>
                <a:uLnTx/>
                <a:uFillTx/>
                <a:latin typeface="Calibri Bold"/>
                <a:ea typeface="+mn-ea"/>
                <a:cs typeface="Arial" panose="020B0604020202020204" pitchFamily="34" charset="0"/>
              </a:rPr>
              <a:t>Introductie en Gebiedsgerichte Aanpak (GGA)</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2800" b="0" i="0" u="none" strike="noStrike" kern="1200" cap="none" spc="0" normalizeH="0" baseline="0" noProof="0" dirty="0">
                <a:ln>
                  <a:noFill/>
                </a:ln>
                <a:solidFill>
                  <a:srgbClr val="FFFFFF">
                    <a:lumMod val="95000"/>
                  </a:srgbClr>
                </a:solidFill>
                <a:effectLst/>
                <a:uLnTx/>
                <a:uFillTx/>
                <a:latin typeface="Calibri Bold"/>
                <a:ea typeface="+mn-ea"/>
                <a:cs typeface="Arial" panose="020B0604020202020204" pitchFamily="34" charset="0"/>
              </a:rPr>
              <a:t>GGA Strabrechtse Heide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2800" b="0" i="0" u="none" strike="noStrike" kern="1200" cap="none" spc="0" normalizeH="0" baseline="0" noProof="0" dirty="0">
                <a:ln>
                  <a:noFill/>
                </a:ln>
                <a:solidFill>
                  <a:srgbClr val="FFFFFF">
                    <a:lumMod val="95000"/>
                  </a:srgbClr>
                </a:solidFill>
                <a:effectLst/>
                <a:uLnTx/>
                <a:uFillTx/>
                <a:latin typeface="Calibri Bold"/>
                <a:ea typeface="+mn-ea"/>
                <a:cs typeface="Arial" panose="020B0604020202020204" pitchFamily="34" charset="0"/>
              </a:rPr>
              <a:t>Gebiedsproces </a:t>
            </a:r>
            <a:r>
              <a:rPr kumimoji="0" lang="nl-NL" sz="2800" b="0" i="0" u="none" strike="noStrike" kern="1200" cap="none" spc="0" normalizeH="0" baseline="0" noProof="0" dirty="0" err="1">
                <a:ln>
                  <a:noFill/>
                </a:ln>
                <a:solidFill>
                  <a:srgbClr val="FFFFFF">
                    <a:lumMod val="95000"/>
                  </a:srgbClr>
                </a:solidFill>
                <a:effectLst/>
                <a:uLnTx/>
                <a:uFillTx/>
                <a:latin typeface="Calibri Bold"/>
                <a:ea typeface="+mn-ea"/>
                <a:cs typeface="Arial" panose="020B0604020202020204" pitchFamily="34" charset="0"/>
              </a:rPr>
              <a:t>Sterkselsche</a:t>
            </a:r>
            <a:r>
              <a:rPr kumimoji="0" lang="nl-NL" sz="2800" b="0" i="0" u="none" strike="noStrike" kern="1200" cap="none" spc="0" normalizeH="0" baseline="0" noProof="0" dirty="0">
                <a:ln>
                  <a:noFill/>
                </a:ln>
                <a:solidFill>
                  <a:srgbClr val="FFFFFF">
                    <a:lumMod val="95000"/>
                  </a:srgbClr>
                </a:solidFill>
                <a:effectLst/>
                <a:uLnTx/>
                <a:uFillTx/>
                <a:latin typeface="Calibri Bold"/>
                <a:ea typeface="+mn-ea"/>
                <a:cs typeface="Arial" panose="020B0604020202020204" pitchFamily="34" charset="0"/>
              </a:rPr>
              <a:t> Aa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800" b="0" i="0" u="none" strike="noStrike" kern="1200" cap="none" spc="0" normalizeH="0" baseline="0" noProof="0" dirty="0">
              <a:ln>
                <a:noFill/>
              </a:ln>
              <a:solidFill>
                <a:srgbClr val="FFFFFF">
                  <a:lumMod val="95000"/>
                </a:srgbClr>
              </a:solidFill>
              <a:effectLst/>
              <a:uLnTx/>
              <a:uFillTx/>
              <a:latin typeface="Calibri Bold"/>
              <a:ea typeface="+mn-ea"/>
              <a:cs typeface="Arial" panose="020B0604020202020204" pitchFamily="34" charset="0"/>
            </a:endParaRPr>
          </a:p>
        </p:txBody>
      </p:sp>
    </p:spTree>
    <p:extLst>
      <p:ext uri="{BB962C8B-B14F-4D97-AF65-F5344CB8AC3E}">
        <p14:creationId xmlns:p14="http://schemas.microsoft.com/office/powerpoint/2010/main" val="53406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296967" y="871149"/>
            <a:ext cx="5459692" cy="2584917"/>
          </a:xfrm>
        </p:spPr>
        <p:txBody>
          <a:bodyPr>
            <a:noAutofit/>
          </a:bodyPr>
          <a:lstStyle/>
          <a:p>
            <a:r>
              <a:rPr lang="nl-NL" sz="3600" b="1" dirty="0"/>
              <a:t>Gebiedsgerichte Aanpak (GGA) en </a:t>
            </a:r>
            <a:br>
              <a:rPr lang="nl-NL" sz="3600" b="1" dirty="0"/>
            </a:br>
            <a:r>
              <a:rPr lang="nl-NL" sz="3600" b="1" dirty="0"/>
              <a:t>GGA Strabrechtse Heide</a:t>
            </a:r>
            <a:br>
              <a:rPr lang="nl-NL" sz="3600" b="1" dirty="0"/>
            </a:br>
            <a:endParaRPr lang="nl-NL" sz="3600" b="1" dirty="0"/>
          </a:p>
        </p:txBody>
      </p:sp>
      <p:sp>
        <p:nvSpPr>
          <p:cNvPr id="4" name="AutoShape 2" descr="https://euc-powerpoint.officeapps.live.com/pods/GetClipboardImage.ashx?Id=ac8d968f-ded7-46fb-af18-1cf7cd6c3eb9&amp;DC=GEU2&amp;pkey=d43abac2-31dc-4bf0-a01e-3d28bff2cec4&amp;wdwaccluster=GEU2"/>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hthoek 4"/>
          <p:cNvSpPr/>
          <p:nvPr/>
        </p:nvSpPr>
        <p:spPr>
          <a:xfrm>
            <a:off x="5977217" y="3244334"/>
            <a:ext cx="2375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6" name="AutoShape 4" descr="https://euc-powerpoint.officeapps.live.com/pods/GetClipboardImage.ashx?Id=da480065-fa56-448e-b519-8c7d9dea9a04&amp;DC=GEU2&amp;pkey=633220bd-8d37-418b-92a2-ec4a5417c090&amp;wdwaccluster=GEU2"/>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AutoShape 6" descr="https://euc-powerpoint.officeapps.live.com/pods/GetClipboardImage.ashx?Id=da480065-fa56-448e-b519-8c7d9dea9a04&amp;DC=GEU2&amp;pkey=633220bd-8d37-418b-92a2-ec4a5417c090&amp;wdwaccluster=GEU2"/>
          <p:cNvSpPr>
            <a:spLocks noChangeAspect="1" noChangeArrowheads="1"/>
          </p:cNvSpPr>
          <p:nvPr/>
        </p:nvSpPr>
        <p:spPr bwMode="auto">
          <a:xfrm>
            <a:off x="517525" y="160337"/>
            <a:ext cx="304800" cy="300958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5545DF86-DBBE-F965-6A99-B30FE87ECCCA}"/>
              </a:ext>
            </a:extLst>
          </p:cNvPr>
          <p:cNvSpPr txBox="1"/>
          <p:nvPr/>
        </p:nvSpPr>
        <p:spPr>
          <a:xfrm>
            <a:off x="6589889" y="3955838"/>
            <a:ext cx="4702629" cy="175432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Toelichting aan Dorpsraad Sterksel</a:t>
            </a:r>
            <a:b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23 september 2026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gn="r" defTabSz="914400">
              <a:defRPr/>
            </a:pPr>
            <a:r>
              <a:rPr lang="nl-NL" sz="180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Anke van </a:t>
            </a:r>
            <a:r>
              <a:rPr lang="nl-NL" sz="1800" dirty="0" err="1">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Reijn</a:t>
            </a:r>
            <a:r>
              <a:rPr lang="nl-NL" sz="180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 namens </a:t>
            </a:r>
          </a:p>
          <a:p>
            <a:pPr algn="r" defTabSz="914400">
              <a:defRPr/>
            </a:pP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Tom Heijligers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(onafhankelijk gebiedsmanager)</a:t>
            </a:r>
          </a:p>
        </p:txBody>
      </p:sp>
      <p:pic>
        <p:nvPicPr>
          <p:cNvPr id="9" name="Afbeelding 8">
            <a:extLst>
              <a:ext uri="{FF2B5EF4-FFF2-40B4-BE49-F238E27FC236}">
                <a16:creationId xmlns:a16="http://schemas.microsoft.com/office/drawing/2014/main" id="{43889EAA-7D15-A990-1CFB-4A6E58B2803E}"/>
              </a:ext>
            </a:extLst>
          </p:cNvPr>
          <p:cNvPicPr>
            <a:picLocks noChangeAspect="1"/>
          </p:cNvPicPr>
          <p:nvPr/>
        </p:nvPicPr>
        <p:blipFill>
          <a:blip r:embed="rId3"/>
          <a:stretch>
            <a:fillRect/>
          </a:stretch>
        </p:blipFill>
        <p:spPr>
          <a:xfrm>
            <a:off x="224695" y="227768"/>
            <a:ext cx="5377418" cy="6402463"/>
          </a:xfrm>
          <a:prstGeom prst="rect">
            <a:avLst/>
          </a:prstGeom>
        </p:spPr>
      </p:pic>
    </p:spTree>
    <p:extLst>
      <p:ext uri="{BB962C8B-B14F-4D97-AF65-F5344CB8AC3E}">
        <p14:creationId xmlns:p14="http://schemas.microsoft.com/office/powerpoint/2010/main" val="3742294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0E11086-44CA-B6EA-E149-11C3E29625A1}"/>
              </a:ext>
            </a:extLst>
          </p:cNvPr>
          <p:cNvPicPr>
            <a:picLocks noChangeAspect="1"/>
          </p:cNvPicPr>
          <p:nvPr/>
        </p:nvPicPr>
        <p:blipFill>
          <a:blip r:embed="rId2"/>
          <a:stretch>
            <a:fillRect/>
          </a:stretch>
        </p:blipFill>
        <p:spPr>
          <a:xfrm>
            <a:off x="0" y="0"/>
            <a:ext cx="12194942" cy="6854398"/>
          </a:xfrm>
          <a:prstGeom prst="rect">
            <a:avLst/>
          </a:prstGeom>
        </p:spPr>
      </p:pic>
      <p:sp>
        <p:nvSpPr>
          <p:cNvPr id="9" name="Text Placeholder 2">
            <a:extLst>
              <a:ext uri="{FF2B5EF4-FFF2-40B4-BE49-F238E27FC236}">
                <a16:creationId xmlns:a16="http://schemas.microsoft.com/office/drawing/2014/main" id="{AB2EBC5A-3B5B-A8E3-9997-A6B745301FC7}"/>
              </a:ext>
            </a:extLst>
          </p:cNvPr>
          <p:cNvSpPr>
            <a:spLocks noGrp="1"/>
          </p:cNvSpPr>
          <p:nvPr>
            <p:ph type="body" sz="quarter" idx="10"/>
          </p:nvPr>
        </p:nvSpPr>
        <p:spPr>
          <a:xfrm>
            <a:off x="0" y="4844143"/>
            <a:ext cx="5649686" cy="2013857"/>
          </a:xfrm>
          <a:noFill/>
        </p:spPr>
        <p:txBody>
          <a:bodyPr>
            <a:normAutofit/>
          </a:bodyPr>
          <a:lstStyle/>
          <a:p>
            <a:r>
              <a:rPr lang="en-US" sz="3600" dirty="0">
                <a:solidFill>
                  <a:schemeClr val="tx1"/>
                </a:solidFill>
              </a:rPr>
              <a:t>De </a:t>
            </a:r>
            <a:r>
              <a:rPr lang="en-US" sz="3600" dirty="0" err="1">
                <a:solidFill>
                  <a:schemeClr val="tx1"/>
                </a:solidFill>
              </a:rPr>
              <a:t>Brabantse</a:t>
            </a:r>
            <a:r>
              <a:rPr lang="en-US" sz="3600" dirty="0">
                <a:solidFill>
                  <a:schemeClr val="tx1"/>
                </a:solidFill>
              </a:rPr>
              <a:t> GGA </a:t>
            </a:r>
            <a:r>
              <a:rPr lang="en-US" sz="3600" dirty="0" err="1">
                <a:solidFill>
                  <a:schemeClr val="tx1"/>
                </a:solidFill>
              </a:rPr>
              <a:t>gebieden</a:t>
            </a:r>
            <a:r>
              <a:rPr lang="en-US" sz="3600" dirty="0">
                <a:solidFill>
                  <a:schemeClr val="tx1"/>
                </a:solidFill>
              </a:rPr>
              <a:t> </a:t>
            </a:r>
          </a:p>
        </p:txBody>
      </p:sp>
    </p:spTree>
    <p:extLst>
      <p:ext uri="{BB962C8B-B14F-4D97-AF65-F5344CB8AC3E}">
        <p14:creationId xmlns:p14="http://schemas.microsoft.com/office/powerpoint/2010/main" val="1404778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31271-32C8-C21A-9254-1BBFEDCCF832}"/>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7EEF1418-9110-AC88-3473-1D7E768E8630}"/>
              </a:ext>
            </a:extLst>
          </p:cNvPr>
          <p:cNvSpPr>
            <a:spLocks noGrp="1"/>
          </p:cNvSpPr>
          <p:nvPr>
            <p:ph type="body" sz="quarter" idx="13"/>
          </p:nvPr>
        </p:nvSpPr>
        <p:spPr/>
        <p:txBody>
          <a:bodyPr/>
          <a:lstStyle/>
          <a:p>
            <a:endParaRPr lang="nl-NL" dirty="0"/>
          </a:p>
        </p:txBody>
      </p:sp>
      <p:pic>
        <p:nvPicPr>
          <p:cNvPr id="6" name="Afbeelding 5">
            <a:extLst>
              <a:ext uri="{FF2B5EF4-FFF2-40B4-BE49-F238E27FC236}">
                <a16:creationId xmlns:a16="http://schemas.microsoft.com/office/drawing/2014/main" id="{6C11EC02-050F-F8F2-F580-75AF0829E05F}"/>
              </a:ext>
            </a:extLst>
          </p:cNvPr>
          <p:cNvPicPr>
            <a:picLocks noChangeAspect="1"/>
          </p:cNvPicPr>
          <p:nvPr/>
        </p:nvPicPr>
        <p:blipFill>
          <a:blip r:embed="rId3"/>
          <a:srcRect t="6027" b="8311"/>
          <a:stretch>
            <a:fillRect/>
          </a:stretch>
        </p:blipFill>
        <p:spPr>
          <a:xfrm>
            <a:off x="183715" y="56949"/>
            <a:ext cx="11824570" cy="6801051"/>
          </a:xfrm>
          <a:prstGeom prst="rect">
            <a:avLst/>
          </a:prstGeom>
        </p:spPr>
      </p:pic>
    </p:spTree>
    <p:extLst>
      <p:ext uri="{BB962C8B-B14F-4D97-AF65-F5344CB8AC3E}">
        <p14:creationId xmlns:p14="http://schemas.microsoft.com/office/powerpoint/2010/main" val="1690524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48083-919C-E382-243C-FE864F458353}"/>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B56B06E-F663-2DA3-56C9-2B28095BCB9E}"/>
              </a:ext>
            </a:extLst>
          </p:cNvPr>
          <p:cNvSpPr>
            <a:spLocks noGrp="1"/>
          </p:cNvSpPr>
          <p:nvPr>
            <p:ph type="body" sz="quarter" idx="13"/>
          </p:nvPr>
        </p:nvSpPr>
        <p:spPr>
          <a:xfrm>
            <a:off x="5807968" y="314086"/>
            <a:ext cx="3960439" cy="786273"/>
          </a:xfrm>
        </p:spPr>
        <p:txBody>
          <a:bodyPr/>
          <a:lstStyle/>
          <a:p>
            <a:r>
              <a:rPr lang="nl-NL" sz="3200" dirty="0"/>
              <a:t>Projectgebied</a:t>
            </a:r>
          </a:p>
        </p:txBody>
      </p:sp>
      <p:sp>
        <p:nvSpPr>
          <p:cNvPr id="8" name="Tekstvak 7">
            <a:extLst>
              <a:ext uri="{FF2B5EF4-FFF2-40B4-BE49-F238E27FC236}">
                <a16:creationId xmlns:a16="http://schemas.microsoft.com/office/drawing/2014/main" id="{2EC90BC7-9B28-FAD9-2A23-1ADB7C0B39D7}"/>
              </a:ext>
            </a:extLst>
          </p:cNvPr>
          <p:cNvSpPr txBox="1"/>
          <p:nvPr/>
        </p:nvSpPr>
        <p:spPr>
          <a:xfrm>
            <a:off x="6312024" y="1092200"/>
            <a:ext cx="5616624"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sng" strike="noStrike" kern="1200" cap="none" spc="0" normalizeH="0" baseline="0" noProof="0" dirty="0">
                <a:ln>
                  <a:noFill/>
                </a:ln>
                <a:solidFill>
                  <a:srgbClr val="000000"/>
                </a:solidFill>
                <a:effectLst/>
                <a:uLnTx/>
                <a:uFillTx/>
                <a:latin typeface="Calibri Light"/>
                <a:ea typeface="+mn-ea"/>
                <a:cs typeface="+mn-cs"/>
              </a:rPr>
              <a:t>Kenmerken:</a:t>
            </a:r>
            <a:br>
              <a:rPr kumimoji="0" lang="nl-NL" sz="1800" b="1" i="0" u="sng" strike="noStrike" kern="1200" cap="none" spc="0" normalizeH="0" baseline="0" noProof="0" dirty="0">
                <a:ln>
                  <a:noFill/>
                </a:ln>
                <a:solidFill>
                  <a:srgbClr val="000000"/>
                </a:solidFill>
                <a:effectLst/>
                <a:uLnTx/>
                <a:uFillTx/>
                <a:latin typeface="Calibri Light"/>
                <a:ea typeface="+mn-ea"/>
                <a:cs typeface="+mn-cs"/>
              </a:rPr>
            </a:br>
            <a:endParaRPr kumimoji="0" lang="nl-NL" sz="1800" b="1" i="0" u="sng" strike="noStrike" kern="1200" cap="none" spc="0" normalizeH="0" baseline="0" noProof="0" dirty="0">
              <a:ln>
                <a:noFill/>
              </a:ln>
              <a:solidFill>
                <a:srgbClr val="000000"/>
              </a:solidFill>
              <a:effectLst/>
              <a:uLnTx/>
              <a:uFillTx/>
              <a:latin typeface="Calibri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Ca. 12.000 ha</a:t>
            </a:r>
            <a:b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endPar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4 deelgebieden</a:t>
            </a:r>
            <a:b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endPar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1/3 landbouw, 1/3 natuur, 1/3 bebouwing en infra</a:t>
            </a:r>
            <a:b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endPar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Strabrechtse Heide 1.850 ha. </a:t>
            </a:r>
            <a:b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r>
              <a:rPr kumimoji="0" lang="nl-NL" sz="1800" b="1"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Calibri" panose="020F0502020204030204" pitchFamily="34" charset="0"/>
              </a:rPr>
              <a:t>Beuven</a:t>
            </a:r>
            <a: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en natte heide als belangrijke waarden</a:t>
            </a:r>
            <a:b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endPar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N2000-gebied ‘ingepakt’ in bos </a:t>
            </a:r>
            <a:b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endPar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l-NL"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Nog relatief veel melkveehouders</a:t>
            </a:r>
          </a:p>
        </p:txBody>
      </p:sp>
      <p:pic>
        <p:nvPicPr>
          <p:cNvPr id="7" name="Afbeelding 6">
            <a:extLst>
              <a:ext uri="{FF2B5EF4-FFF2-40B4-BE49-F238E27FC236}">
                <a16:creationId xmlns:a16="http://schemas.microsoft.com/office/drawing/2014/main" id="{694777AC-E116-681A-85D5-658AEC2958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9943" y="313267"/>
            <a:ext cx="5162125" cy="5618112"/>
          </a:xfrm>
          <a:prstGeom prst="rect">
            <a:avLst/>
          </a:prstGeom>
        </p:spPr>
      </p:pic>
    </p:spTree>
    <p:extLst>
      <p:ext uri="{BB962C8B-B14F-4D97-AF65-F5344CB8AC3E}">
        <p14:creationId xmlns:p14="http://schemas.microsoft.com/office/powerpoint/2010/main" val="16004103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A618FCA-C3E1-17A2-0EF5-67B7F28E3A4C}"/>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C51FC8E7-4C3A-36C4-76B1-B90C39B110AD}"/>
              </a:ext>
            </a:extLst>
          </p:cNvPr>
          <p:cNvSpPr txBox="1"/>
          <p:nvPr/>
        </p:nvSpPr>
        <p:spPr>
          <a:xfrm>
            <a:off x="1140822" y="624488"/>
            <a:ext cx="6514012" cy="461665"/>
          </a:xfrm>
          <a:prstGeom prst="rect">
            <a:avLst/>
          </a:prstGeom>
          <a:solidFill>
            <a:schemeClr val="accent6">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Gebiedsgerichte aanpak Strabrechtse heide</a:t>
            </a:r>
          </a:p>
        </p:txBody>
      </p:sp>
      <p:sp>
        <p:nvSpPr>
          <p:cNvPr id="2" name="Tekstvak 1">
            <a:extLst>
              <a:ext uri="{FF2B5EF4-FFF2-40B4-BE49-F238E27FC236}">
                <a16:creationId xmlns:a16="http://schemas.microsoft.com/office/drawing/2014/main" id="{1F439262-FFAE-4EC5-68F3-3E41384A6802}"/>
              </a:ext>
            </a:extLst>
          </p:cNvPr>
          <p:cNvSpPr txBox="1"/>
          <p:nvPr/>
        </p:nvSpPr>
        <p:spPr>
          <a:xfrm>
            <a:off x="1140821" y="1396983"/>
            <a:ext cx="729778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dirty="0">
                <a:ln>
                  <a:noFill/>
                </a:ln>
                <a:effectLst/>
                <a:uLnTx/>
                <a:uFillTx/>
                <a:latin typeface="Calibri" panose="020F0502020204030204"/>
                <a:ea typeface="+mn-ea"/>
                <a:cs typeface="+mn-cs"/>
              </a:rPr>
              <a:t>HET GEBIED IN 4 KAARTEN</a:t>
            </a:r>
          </a:p>
        </p:txBody>
      </p:sp>
      <p:pic>
        <p:nvPicPr>
          <p:cNvPr id="4" name="Afbeelding 3">
            <a:extLst>
              <a:ext uri="{FF2B5EF4-FFF2-40B4-BE49-F238E27FC236}">
                <a16:creationId xmlns:a16="http://schemas.microsoft.com/office/drawing/2014/main" id="{438F845D-5D03-B1CA-2E8B-53CCFA8CFE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558" y="1939331"/>
            <a:ext cx="5995442" cy="4293818"/>
          </a:xfrm>
          <a:prstGeom prst="rect">
            <a:avLst/>
          </a:prstGeom>
        </p:spPr>
      </p:pic>
      <p:pic>
        <p:nvPicPr>
          <p:cNvPr id="6" name="Afbeelding 5">
            <a:extLst>
              <a:ext uri="{FF2B5EF4-FFF2-40B4-BE49-F238E27FC236}">
                <a16:creationId xmlns:a16="http://schemas.microsoft.com/office/drawing/2014/main" id="{6E710AEA-C3A2-6999-3ADE-BCFBED85FD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66110" y="1265330"/>
            <a:ext cx="5825332" cy="4195687"/>
          </a:xfrm>
          <a:prstGeom prst="rect">
            <a:avLst/>
          </a:prstGeom>
        </p:spPr>
      </p:pic>
      <p:sp>
        <p:nvSpPr>
          <p:cNvPr id="7" name="Tekstvak 6">
            <a:extLst>
              <a:ext uri="{FF2B5EF4-FFF2-40B4-BE49-F238E27FC236}">
                <a16:creationId xmlns:a16="http://schemas.microsoft.com/office/drawing/2014/main" id="{9ACC0722-B530-9D79-DEFC-21F157DEE3C2}"/>
              </a:ext>
            </a:extLst>
          </p:cNvPr>
          <p:cNvSpPr txBox="1"/>
          <p:nvPr/>
        </p:nvSpPr>
        <p:spPr>
          <a:xfrm>
            <a:off x="100558" y="5648374"/>
            <a:ext cx="2029767" cy="584775"/>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prstClr val="black"/>
                </a:solidFill>
                <a:effectLst/>
                <a:uLnTx/>
                <a:uFillTx/>
                <a:latin typeface="Calibri" panose="020F0502020204030204"/>
                <a:ea typeface="+mn-ea"/>
                <a:cs typeface="+mn-cs"/>
              </a:rPr>
              <a:t>WATER</a:t>
            </a:r>
          </a:p>
        </p:txBody>
      </p:sp>
      <p:sp>
        <p:nvSpPr>
          <p:cNvPr id="11" name="Tekstvak 10">
            <a:extLst>
              <a:ext uri="{FF2B5EF4-FFF2-40B4-BE49-F238E27FC236}">
                <a16:creationId xmlns:a16="http://schemas.microsoft.com/office/drawing/2014/main" id="{94101E92-8BB4-650B-B5CD-393868B3AD32}"/>
              </a:ext>
            </a:extLst>
          </p:cNvPr>
          <p:cNvSpPr txBox="1"/>
          <p:nvPr/>
        </p:nvSpPr>
        <p:spPr>
          <a:xfrm>
            <a:off x="6345499" y="5550243"/>
            <a:ext cx="2119040" cy="584775"/>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prstClr val="black"/>
                </a:solidFill>
                <a:effectLst/>
                <a:uLnTx/>
                <a:uFillTx/>
                <a:latin typeface="Calibri" panose="020F0502020204030204"/>
                <a:ea typeface="+mn-ea"/>
                <a:cs typeface="+mn-cs"/>
              </a:rPr>
              <a:t>NATUUR</a:t>
            </a:r>
          </a:p>
        </p:txBody>
      </p:sp>
    </p:spTree>
    <p:extLst>
      <p:ext uri="{BB962C8B-B14F-4D97-AF65-F5344CB8AC3E}">
        <p14:creationId xmlns:p14="http://schemas.microsoft.com/office/powerpoint/2010/main" val="2079971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E50E883-667C-956D-31FA-26762F05E4EC}"/>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9174F36B-50F2-F04A-88BC-F1EF7AC38074}"/>
              </a:ext>
            </a:extLst>
          </p:cNvPr>
          <p:cNvSpPr txBox="1"/>
          <p:nvPr/>
        </p:nvSpPr>
        <p:spPr>
          <a:xfrm>
            <a:off x="1140822" y="624488"/>
            <a:ext cx="6514012" cy="461665"/>
          </a:xfrm>
          <a:prstGeom prst="rect">
            <a:avLst/>
          </a:prstGeom>
          <a:solidFill>
            <a:schemeClr val="accent6">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Gebiedsgerichte aanpak Strabrechtse heide</a:t>
            </a:r>
          </a:p>
        </p:txBody>
      </p:sp>
      <p:sp>
        <p:nvSpPr>
          <p:cNvPr id="2" name="Tekstvak 1">
            <a:extLst>
              <a:ext uri="{FF2B5EF4-FFF2-40B4-BE49-F238E27FC236}">
                <a16:creationId xmlns:a16="http://schemas.microsoft.com/office/drawing/2014/main" id="{2446BE5E-8A8B-83E9-4F41-19A8568DC721}"/>
              </a:ext>
            </a:extLst>
          </p:cNvPr>
          <p:cNvSpPr txBox="1"/>
          <p:nvPr/>
        </p:nvSpPr>
        <p:spPr>
          <a:xfrm>
            <a:off x="1140821" y="1396983"/>
            <a:ext cx="729778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dirty="0">
                <a:ln>
                  <a:noFill/>
                </a:ln>
                <a:effectLst/>
                <a:uLnTx/>
                <a:uFillTx/>
                <a:latin typeface="Calibri" panose="020F0502020204030204"/>
                <a:ea typeface="+mn-ea"/>
                <a:cs typeface="+mn-cs"/>
              </a:rPr>
              <a:t>HET GEBIED IN 4 KAARTEN</a:t>
            </a:r>
          </a:p>
        </p:txBody>
      </p:sp>
      <p:pic>
        <p:nvPicPr>
          <p:cNvPr id="5" name="Afbeelding 4">
            <a:extLst>
              <a:ext uri="{FF2B5EF4-FFF2-40B4-BE49-F238E27FC236}">
                <a16:creationId xmlns:a16="http://schemas.microsoft.com/office/drawing/2014/main" id="{A3D0BEFF-6688-4F4C-32E3-3E591ABC15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97" y="1852650"/>
            <a:ext cx="5979566" cy="4315316"/>
          </a:xfrm>
          <a:prstGeom prst="rect">
            <a:avLst/>
          </a:prstGeom>
        </p:spPr>
      </p:pic>
      <p:pic>
        <p:nvPicPr>
          <p:cNvPr id="10" name="Afbeelding 9">
            <a:extLst>
              <a:ext uri="{FF2B5EF4-FFF2-40B4-BE49-F238E27FC236}">
                <a16:creationId xmlns:a16="http://schemas.microsoft.com/office/drawing/2014/main" id="{7151C9B6-8A9A-9AAF-DA8E-420688AC66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0024" y="1271342"/>
            <a:ext cx="6016905" cy="4315316"/>
          </a:xfrm>
          <a:prstGeom prst="rect">
            <a:avLst/>
          </a:prstGeom>
        </p:spPr>
      </p:pic>
      <p:sp>
        <p:nvSpPr>
          <p:cNvPr id="11" name="Tekstvak 10">
            <a:extLst>
              <a:ext uri="{FF2B5EF4-FFF2-40B4-BE49-F238E27FC236}">
                <a16:creationId xmlns:a16="http://schemas.microsoft.com/office/drawing/2014/main" id="{E475D41A-EE6E-0122-0FF6-F1231113E0C4}"/>
              </a:ext>
            </a:extLst>
          </p:cNvPr>
          <p:cNvSpPr txBox="1"/>
          <p:nvPr/>
        </p:nvSpPr>
        <p:spPr>
          <a:xfrm>
            <a:off x="125936" y="5527633"/>
            <a:ext cx="2248147" cy="584775"/>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prstClr val="black"/>
                </a:solidFill>
                <a:effectLst/>
                <a:uLnTx/>
                <a:uFillTx/>
                <a:latin typeface="Calibri" panose="020F0502020204030204"/>
                <a:ea typeface="+mn-ea"/>
                <a:cs typeface="+mn-cs"/>
              </a:rPr>
              <a:t>LANDBOUW</a:t>
            </a:r>
          </a:p>
        </p:txBody>
      </p:sp>
      <p:sp>
        <p:nvSpPr>
          <p:cNvPr id="12" name="Tekstvak 11">
            <a:extLst>
              <a:ext uri="{FF2B5EF4-FFF2-40B4-BE49-F238E27FC236}">
                <a16:creationId xmlns:a16="http://schemas.microsoft.com/office/drawing/2014/main" id="{A9EB6644-45AB-5A29-4D9A-E2FF9CE91D88}"/>
              </a:ext>
            </a:extLst>
          </p:cNvPr>
          <p:cNvSpPr txBox="1"/>
          <p:nvPr/>
        </p:nvSpPr>
        <p:spPr>
          <a:xfrm>
            <a:off x="6112763" y="5527634"/>
            <a:ext cx="2248147" cy="584775"/>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prstClr val="black"/>
                </a:solidFill>
                <a:effectLst/>
                <a:uLnTx/>
                <a:uFillTx/>
                <a:latin typeface="Calibri" panose="020F0502020204030204"/>
                <a:ea typeface="+mn-ea"/>
                <a:cs typeface="+mn-cs"/>
              </a:rPr>
              <a:t>LANDSCHAP</a:t>
            </a:r>
          </a:p>
        </p:txBody>
      </p:sp>
    </p:spTree>
    <p:extLst>
      <p:ext uri="{BB962C8B-B14F-4D97-AF65-F5344CB8AC3E}">
        <p14:creationId xmlns:p14="http://schemas.microsoft.com/office/powerpoint/2010/main" val="26708785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5496D3BD-5997-707B-2D07-34F14734C1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2763" y="0"/>
            <a:ext cx="12634763" cy="5053906"/>
          </a:xfrm>
          <a:prstGeom prst="rect">
            <a:avLst/>
          </a:prstGeom>
        </p:spPr>
      </p:pic>
      <p:sp>
        <p:nvSpPr>
          <p:cNvPr id="11" name="Tijdelijke aanduiding voor tekst 10">
            <a:extLst>
              <a:ext uri="{FF2B5EF4-FFF2-40B4-BE49-F238E27FC236}">
                <a16:creationId xmlns:a16="http://schemas.microsoft.com/office/drawing/2014/main" id="{61F019B6-FA0C-3887-82D6-F2E89E619DC4}"/>
              </a:ext>
            </a:extLst>
          </p:cNvPr>
          <p:cNvSpPr>
            <a:spLocks noGrp="1"/>
          </p:cNvSpPr>
          <p:nvPr>
            <p:ph type="body" sz="quarter" idx="12"/>
          </p:nvPr>
        </p:nvSpPr>
        <p:spPr>
          <a:xfrm>
            <a:off x="579438" y="2381366"/>
            <a:ext cx="5431726" cy="762372"/>
          </a:xfrm>
        </p:spPr>
        <p:txBody>
          <a:bodyPr>
            <a:normAutofit/>
          </a:bodyPr>
          <a:lstStyle/>
          <a:p>
            <a:r>
              <a:rPr lang="nl-NL" dirty="0"/>
              <a:t>Gebiedsproces</a:t>
            </a:r>
          </a:p>
        </p:txBody>
      </p:sp>
      <p:sp>
        <p:nvSpPr>
          <p:cNvPr id="9" name="Titel 8">
            <a:extLst>
              <a:ext uri="{FF2B5EF4-FFF2-40B4-BE49-F238E27FC236}">
                <a16:creationId xmlns:a16="http://schemas.microsoft.com/office/drawing/2014/main" id="{C007C20D-FF37-629D-C864-4D92DE02005F}"/>
              </a:ext>
            </a:extLst>
          </p:cNvPr>
          <p:cNvSpPr>
            <a:spLocks noGrp="1"/>
          </p:cNvSpPr>
          <p:nvPr>
            <p:ph type="title"/>
          </p:nvPr>
        </p:nvSpPr>
        <p:spPr/>
        <p:txBody>
          <a:bodyPr/>
          <a:lstStyle/>
          <a:p>
            <a:r>
              <a:rPr lang="nl-NL" dirty="0" err="1"/>
              <a:t>Sterkselsche</a:t>
            </a:r>
            <a:r>
              <a:rPr lang="nl-NL" dirty="0"/>
              <a:t> Aa</a:t>
            </a:r>
          </a:p>
        </p:txBody>
      </p:sp>
      <p:sp>
        <p:nvSpPr>
          <p:cNvPr id="4" name="Tekstvak 3">
            <a:extLst>
              <a:ext uri="{FF2B5EF4-FFF2-40B4-BE49-F238E27FC236}">
                <a16:creationId xmlns:a16="http://schemas.microsoft.com/office/drawing/2014/main" id="{10A90315-9D4D-6C67-003A-8892F3D02EA1}"/>
              </a:ext>
            </a:extLst>
          </p:cNvPr>
          <p:cNvSpPr txBox="1"/>
          <p:nvPr/>
        </p:nvSpPr>
        <p:spPr>
          <a:xfrm>
            <a:off x="9073662" y="3429000"/>
            <a:ext cx="2796808" cy="1200329"/>
          </a:xfrm>
          <a:prstGeom prst="rect">
            <a:avLst/>
          </a:prstGeom>
          <a:solidFill>
            <a:schemeClr val="accent1">
              <a:lumMod val="50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rPr>
              <a:t>Tim van Meyl</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rPr>
              <a:t>Kernteam Gebiedsproces</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5962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E6D9708-2ADD-6674-80F3-D6EBC33FD1CB}"/>
              </a:ext>
            </a:extLst>
          </p:cNvPr>
          <p:cNvSpPr>
            <a:spLocks noGrp="1"/>
          </p:cNvSpPr>
          <p:nvPr>
            <p:ph type="title"/>
          </p:nvPr>
        </p:nvSpPr>
        <p:spPr/>
        <p:txBody>
          <a:bodyPr/>
          <a:lstStyle/>
          <a:p>
            <a:r>
              <a:rPr lang="nl-NL" dirty="0"/>
              <a:t>Waarom een gebiedsproces</a:t>
            </a:r>
          </a:p>
        </p:txBody>
      </p:sp>
      <p:sp>
        <p:nvSpPr>
          <p:cNvPr id="6" name="Tijdelijke aanduiding voor inhoud 5">
            <a:extLst>
              <a:ext uri="{FF2B5EF4-FFF2-40B4-BE49-F238E27FC236}">
                <a16:creationId xmlns:a16="http://schemas.microsoft.com/office/drawing/2014/main" id="{A9CC6CF7-9904-2BA0-C5FF-1C6CECB2952E}"/>
              </a:ext>
            </a:extLst>
          </p:cNvPr>
          <p:cNvSpPr>
            <a:spLocks noGrp="1"/>
          </p:cNvSpPr>
          <p:nvPr>
            <p:ph sz="quarter" idx="11"/>
          </p:nvPr>
        </p:nvSpPr>
        <p:spPr>
          <a:xfrm>
            <a:off x="838200" y="1814439"/>
            <a:ext cx="10515600" cy="3683683"/>
          </a:xfrm>
        </p:spPr>
        <p:txBody>
          <a:bodyPr>
            <a:normAutofit/>
          </a:bodyPr>
          <a:lstStyle/>
          <a:p>
            <a:r>
              <a:rPr lang="nl-NL" b="1" i="1" dirty="0"/>
              <a:t>Het buitengebied van Sterksel staat voor grote uitdagingen op het gebied van leefbaarheid voor mens en natuur. Om dit landschap in de toekomst aantrekkelijk en vitaal te houden, werken overheden, grondeigenaren, agrariërs en inwoners samen aan werkende oplossingen op het gebied van water, natuur, klimaat die passen bij dit waardevolle gebied in </a:t>
            </a:r>
            <a:r>
              <a:rPr lang="nl-NL" b="1" i="1" dirty="0" err="1"/>
              <a:t>Zuid-Oost</a:t>
            </a:r>
            <a:r>
              <a:rPr lang="nl-NL" b="1" i="1" dirty="0"/>
              <a:t> Brabant.</a:t>
            </a:r>
          </a:p>
          <a:p>
            <a:endParaRPr lang="nl-NL" sz="2400" dirty="0"/>
          </a:p>
          <a:p>
            <a:pPr lvl="0"/>
            <a:r>
              <a:rPr lang="nl-NL" b="1" dirty="0"/>
              <a:t>Doelen:</a:t>
            </a:r>
          </a:p>
          <a:p>
            <a:pPr marL="285750" lvl="0" indent="-285750">
              <a:buFont typeface="Arial" panose="020B0604020202020204" pitchFamily="34" charset="0"/>
              <a:buChar char="•"/>
            </a:pPr>
            <a:r>
              <a:rPr lang="nl-NL" b="1" dirty="0"/>
              <a:t>Verbeteren van de beschikbaarheid en kwaliteit van water en de vitaliteit van de bodem. </a:t>
            </a:r>
          </a:p>
          <a:p>
            <a:pPr marL="285750" lvl="0" indent="-285750">
              <a:buFont typeface="Arial" panose="020B0604020202020204" pitchFamily="34" charset="0"/>
              <a:buChar char="•"/>
            </a:pPr>
            <a:r>
              <a:rPr lang="nl-NL" b="1" dirty="0"/>
              <a:t>Vergroten van de (</a:t>
            </a:r>
            <a:r>
              <a:rPr lang="nl-NL" b="1" dirty="0" err="1"/>
              <a:t>be</a:t>
            </a:r>
            <a:r>
              <a:rPr lang="nl-NL" b="1" dirty="0"/>
              <a:t>)leefbaarheid. </a:t>
            </a:r>
          </a:p>
          <a:p>
            <a:pPr marL="285750" lvl="0" indent="-285750">
              <a:buFont typeface="Arial" panose="020B0604020202020204" pitchFamily="34" charset="0"/>
              <a:buChar char="•"/>
            </a:pPr>
            <a:r>
              <a:rPr lang="nl-NL" b="1" dirty="0"/>
              <a:t>Versnellen van het natuurherstel in het Natura 2000-gebied en de natuur sterker maken. </a:t>
            </a:r>
          </a:p>
          <a:p>
            <a:pPr marL="285750" lvl="0" indent="-285750">
              <a:buFont typeface="Arial" panose="020B0604020202020204" pitchFamily="34" charset="0"/>
              <a:buChar char="•"/>
            </a:pPr>
            <a:r>
              <a:rPr lang="nl-NL" b="1" dirty="0"/>
              <a:t>Versterken van het netwerk van en tussen natuur(gebieden)</a:t>
            </a:r>
          </a:p>
          <a:p>
            <a:pPr marL="285750" indent="-285750">
              <a:buFont typeface="Arial" panose="020B0604020202020204" pitchFamily="34" charset="0"/>
              <a:buChar char="•"/>
            </a:pPr>
            <a:r>
              <a:rPr lang="nl-NL" b="1" dirty="0"/>
              <a:t>Ontwikkelen en ondersteunen van toekomstbestendige landbouw. </a:t>
            </a:r>
          </a:p>
          <a:p>
            <a:pPr lvl="0"/>
            <a:endParaRPr lang="nl-NL" b="1" dirty="0"/>
          </a:p>
          <a:p>
            <a:pPr lvl="1"/>
            <a:endParaRPr lang="nl-NL" sz="2400" dirty="0"/>
          </a:p>
          <a:p>
            <a:endParaRPr lang="nl-NL" dirty="0"/>
          </a:p>
        </p:txBody>
      </p:sp>
    </p:spTree>
    <p:extLst>
      <p:ext uri="{BB962C8B-B14F-4D97-AF65-F5344CB8AC3E}">
        <p14:creationId xmlns:p14="http://schemas.microsoft.com/office/powerpoint/2010/main" val="145297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B0C5C9DF-D31F-E65C-9E82-B1EB0AF0BF96}"/>
              </a:ext>
            </a:extLst>
          </p:cNvPr>
          <p:cNvSpPr/>
          <p:nvPr/>
        </p:nvSpPr>
        <p:spPr>
          <a:xfrm>
            <a:off x="0" y="0"/>
            <a:ext cx="12192000" cy="58063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F1B9DFE-4414-296F-FCAA-2D1BB2DF00F2}"/>
              </a:ext>
            </a:extLst>
          </p:cNvPr>
          <p:cNvSpPr>
            <a:spLocks noGrp="1"/>
          </p:cNvSpPr>
          <p:nvPr>
            <p:ph type="title"/>
          </p:nvPr>
        </p:nvSpPr>
        <p:spPr/>
        <p:txBody>
          <a:bodyPr/>
          <a:lstStyle/>
          <a:p>
            <a:r>
              <a:rPr lang="nl-NL" dirty="0"/>
              <a:t>Waar werken we naar toe</a:t>
            </a:r>
            <a:br>
              <a:rPr lang="nl-NL" dirty="0"/>
            </a:br>
            <a:r>
              <a:rPr lang="nl-NL" sz="3200" dirty="0"/>
              <a:t>Deelgebied </a:t>
            </a:r>
            <a:r>
              <a:rPr lang="nl-NL" sz="3200" dirty="0" err="1"/>
              <a:t>Sterkselsche</a:t>
            </a:r>
            <a:r>
              <a:rPr lang="nl-NL" sz="3200" dirty="0"/>
              <a:t> Aa</a:t>
            </a:r>
            <a:br>
              <a:rPr lang="nl-NL" sz="3200" dirty="0"/>
            </a:br>
            <a:endParaRPr lang="nl-NL" sz="3200" dirty="0"/>
          </a:p>
        </p:txBody>
      </p:sp>
      <p:pic>
        <p:nvPicPr>
          <p:cNvPr id="5" name="Afbeelding 4">
            <a:extLst>
              <a:ext uri="{FF2B5EF4-FFF2-40B4-BE49-F238E27FC236}">
                <a16:creationId xmlns:a16="http://schemas.microsoft.com/office/drawing/2014/main" id="{6D582517-5853-3FB5-F388-BDEB8A8E25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5378" y="3175947"/>
            <a:ext cx="4607348" cy="3212045"/>
          </a:xfrm>
          <a:prstGeom prst="rect">
            <a:avLst/>
          </a:prstGeom>
        </p:spPr>
      </p:pic>
      <p:pic>
        <p:nvPicPr>
          <p:cNvPr id="1026" name="Picture 2">
            <a:extLst>
              <a:ext uri="{FF2B5EF4-FFF2-40B4-BE49-F238E27FC236}">
                <a16:creationId xmlns:a16="http://schemas.microsoft.com/office/drawing/2014/main" id="{156D22FD-8145-309A-6698-29B598FC7954}"/>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2457434" y="1629734"/>
            <a:ext cx="7991475" cy="25097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a inwerkingtreding Omgevingswet">
            <a:extLst>
              <a:ext uri="{FF2B5EF4-FFF2-40B4-BE49-F238E27FC236}">
                <a16:creationId xmlns:a16="http://schemas.microsoft.com/office/drawing/2014/main" id="{81EE0B44-932B-C1D4-D779-5D7D8E936FF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427297" y="5348329"/>
            <a:ext cx="1720373" cy="12068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ieuwe Omgevingswet: meer ruimte voor ideeën en participatie">
            <a:extLst>
              <a:ext uri="{FF2B5EF4-FFF2-40B4-BE49-F238E27FC236}">
                <a16:creationId xmlns:a16="http://schemas.microsoft.com/office/drawing/2014/main" id="{2E2550E2-4622-0C43-8EA7-16FAEA3BEEE0}"/>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a:ext>
            </a:extLst>
          </a:blip>
          <a:srcRect/>
          <a:stretch>
            <a:fillRect/>
          </a:stretch>
        </p:blipFill>
        <p:spPr bwMode="auto">
          <a:xfrm>
            <a:off x="4799388" y="4306460"/>
            <a:ext cx="3255818"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33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1DBB4-8039-23C1-F113-73F4E628FB70}"/>
            </a:ext>
          </a:extLst>
        </p:cNvPr>
        <p:cNvGrpSpPr/>
        <p:nvPr/>
      </p:nvGrpSpPr>
      <p:grpSpPr>
        <a:xfrm>
          <a:off x="0" y="0"/>
          <a:ext cx="0" cy="0"/>
          <a:chOff x="0" y="0"/>
          <a:chExt cx="0" cy="0"/>
        </a:xfrm>
      </p:grpSpPr>
      <p:sp>
        <p:nvSpPr>
          <p:cNvPr id="10" name="Tekstvak 9">
            <a:extLst>
              <a:ext uri="{FF2B5EF4-FFF2-40B4-BE49-F238E27FC236}">
                <a16:creationId xmlns:a16="http://schemas.microsoft.com/office/drawing/2014/main" id="{21B9952E-44F0-A3B7-BBE2-8C16CB9AFED4}"/>
              </a:ext>
            </a:extLst>
          </p:cNvPr>
          <p:cNvSpPr txBox="1"/>
          <p:nvPr/>
        </p:nvSpPr>
        <p:spPr>
          <a:xfrm>
            <a:off x="838199" y="1405309"/>
            <a:ext cx="10779369"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srgbClr val="05334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53341"/>
                </a:solidFill>
                <a:effectLst/>
                <a:uLnTx/>
                <a:uFillTx/>
                <a:latin typeface="Calibri" panose="020F0502020204030204"/>
                <a:ea typeface="+mn-ea"/>
                <a:cs typeface="+mn-cs"/>
              </a:rPr>
              <a:t>Lopende projecten en kansen hoeven niet te wachten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sng"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sng" strike="noStrike" kern="1200" cap="none" spc="0" normalizeH="0" baseline="0" noProof="0" dirty="0">
                <a:ln>
                  <a:noFill/>
                </a:ln>
                <a:effectLst/>
                <a:uLnTx/>
                <a:uFillTx/>
                <a:latin typeface="Calibri" panose="020F0502020204030204"/>
                <a:ea typeface="+mn-ea"/>
                <a:cs typeface="+mn-cs"/>
              </a:rPr>
              <a:t>Spoor 1 Lopende Projecten:</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nl-NL" sz="1800" b="0" i="0" u="none" strike="noStrike" kern="1200" cap="none" spc="0" normalizeH="0" baseline="0" noProof="0" dirty="0">
                <a:ln>
                  <a:noFill/>
                </a:ln>
                <a:effectLst/>
                <a:uLnTx/>
                <a:uFillTx/>
                <a:latin typeface="Calibri" panose="020F0502020204030204"/>
                <a:ea typeface="+mn-ea"/>
                <a:cs typeface="+mn-cs"/>
              </a:rPr>
              <a:t>Herinrichting Stroomgebied </a:t>
            </a:r>
            <a:r>
              <a:rPr kumimoji="0" lang="nl-NL" sz="1800" b="0" i="0" u="none" strike="noStrike" kern="1200" cap="none" spc="0" normalizeH="0" baseline="0" noProof="0" dirty="0" err="1">
                <a:ln>
                  <a:noFill/>
                </a:ln>
                <a:effectLst/>
                <a:uLnTx/>
                <a:uFillTx/>
                <a:latin typeface="Calibri" panose="020F0502020204030204"/>
                <a:ea typeface="+mn-ea"/>
                <a:cs typeface="+mn-cs"/>
              </a:rPr>
              <a:t>Sterkselsche</a:t>
            </a:r>
            <a:r>
              <a:rPr kumimoji="0" lang="nl-NL" sz="1800" b="0" i="0" u="none" strike="noStrike" kern="1200" cap="none" spc="0" normalizeH="0" baseline="0" noProof="0" dirty="0">
                <a:ln>
                  <a:noFill/>
                </a:ln>
                <a:effectLst/>
                <a:uLnTx/>
                <a:uFillTx/>
                <a:latin typeface="Calibri" panose="020F0502020204030204"/>
                <a:ea typeface="+mn-ea"/>
                <a:cs typeface="+mn-cs"/>
              </a:rPr>
              <a:t> Aa en Sterksels kanaal   </a:t>
            </a:r>
            <a:r>
              <a:rPr kumimoji="0" lang="nl-NL" sz="1800" b="0" i="1" u="none" strike="noStrike" kern="1200" cap="none" spc="0" normalizeH="0" baseline="0" noProof="0" dirty="0">
                <a:ln>
                  <a:noFill/>
                </a:ln>
                <a:effectLst/>
                <a:uLnTx/>
                <a:uFillTx/>
                <a:latin typeface="Calibri" panose="020F0502020204030204"/>
                <a:ea typeface="+mn-ea"/>
                <a:cs typeface="+mn-cs"/>
              </a:rPr>
              <a:t>(waterschap De Dommel)</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nl-NL" sz="1800" b="0" i="0" u="none" strike="noStrike" kern="1200" cap="none" spc="0" normalizeH="0" baseline="0" noProof="0" dirty="0" err="1">
                <a:ln>
                  <a:noFill/>
                </a:ln>
                <a:effectLst/>
                <a:uLnTx/>
                <a:uFillTx/>
                <a:latin typeface="Calibri" panose="020F0502020204030204"/>
                <a:ea typeface="+mn-ea"/>
                <a:cs typeface="+mn-cs"/>
              </a:rPr>
              <a:t>Groen-blauwe</a:t>
            </a:r>
            <a:r>
              <a:rPr kumimoji="0" lang="nl-NL" sz="1800" b="0" i="0" u="none" strike="noStrike" kern="1200" cap="none" spc="0" normalizeH="0" baseline="0" noProof="0" dirty="0">
                <a:ln>
                  <a:noFill/>
                </a:ln>
                <a:effectLst/>
                <a:uLnTx/>
                <a:uFillTx/>
                <a:latin typeface="Calibri" panose="020F0502020204030204"/>
                <a:ea typeface="+mn-ea"/>
                <a:cs typeface="+mn-cs"/>
              </a:rPr>
              <a:t> </a:t>
            </a:r>
            <a:r>
              <a:rPr kumimoji="0" lang="nl-NL" sz="1800" b="0" i="0" u="none" strike="noStrike" kern="1200" cap="none" spc="0" normalizeH="0" baseline="0" noProof="0" dirty="0" err="1">
                <a:ln>
                  <a:noFill/>
                </a:ln>
                <a:effectLst/>
                <a:uLnTx/>
                <a:uFillTx/>
                <a:latin typeface="Calibri" panose="020F0502020204030204"/>
                <a:ea typeface="+mn-ea"/>
                <a:cs typeface="+mn-cs"/>
              </a:rPr>
              <a:t>dooradering</a:t>
            </a:r>
            <a:r>
              <a:rPr kumimoji="0" lang="nl-NL" sz="1800" b="0" i="0" u="none" strike="noStrike" kern="1200" cap="none" spc="0" normalizeH="0" baseline="0" noProof="0" dirty="0">
                <a:ln>
                  <a:noFill/>
                </a:ln>
                <a:effectLst/>
                <a:uLnTx/>
                <a:uFillTx/>
                <a:latin typeface="Calibri" panose="020F0502020204030204"/>
                <a:ea typeface="+mn-ea"/>
                <a:cs typeface="+mn-cs"/>
              </a:rPr>
              <a:t> </a:t>
            </a:r>
            <a:r>
              <a:rPr kumimoji="0" lang="nl-NL" sz="1800" b="0" i="1" u="none" strike="noStrike" kern="1200" cap="none" spc="0" normalizeH="0" baseline="0" noProof="0" dirty="0">
                <a:ln>
                  <a:noFill/>
                </a:ln>
                <a:effectLst/>
                <a:uLnTx/>
                <a:uFillTx/>
                <a:latin typeface="Calibri" panose="020F0502020204030204"/>
                <a:ea typeface="+mn-ea"/>
                <a:cs typeface="+mn-cs"/>
              </a:rPr>
              <a:t>(gemeente Heeze-Leende)</a:t>
            </a:r>
            <a:endParaRPr kumimoji="0" lang="nl-NL" sz="1800" b="0" i="0" u="none" strike="noStrike" kern="1200" cap="none" spc="0" normalizeH="0" baseline="0" noProof="0" dirty="0">
              <a:ln>
                <a:noFill/>
              </a:ln>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nl-NL" sz="1800" b="0" i="0" u="none" strike="noStrike" kern="1200" cap="none" spc="0" normalizeH="0" baseline="0" noProof="0" dirty="0">
                <a:ln>
                  <a:noFill/>
                </a:ln>
                <a:effectLst/>
                <a:uLnTx/>
                <a:uFillTx/>
                <a:latin typeface="Calibri" panose="020F0502020204030204"/>
                <a:ea typeface="+mn-ea"/>
                <a:cs typeface="+mn-cs"/>
              </a:rPr>
              <a:t>Realisatie NNN  en ‘natte natuurparels’ </a:t>
            </a:r>
            <a:br>
              <a:rPr kumimoji="0" lang="nl-NL" sz="1800" b="0" i="0" u="none" strike="noStrike" kern="1200" cap="none" spc="0" normalizeH="0" baseline="0" noProof="0" dirty="0">
                <a:ln>
                  <a:noFill/>
                </a:ln>
                <a:effectLst/>
                <a:uLnTx/>
                <a:uFillTx/>
                <a:latin typeface="Calibri" panose="020F0502020204030204"/>
                <a:ea typeface="+mn-ea"/>
                <a:cs typeface="+mn-cs"/>
              </a:rPr>
            </a:br>
            <a:r>
              <a:rPr kumimoji="0" lang="nl-NL" sz="1800" b="0" i="0" u="none" strike="noStrike" kern="1200" cap="none" spc="0" normalizeH="0" baseline="0" noProof="0" dirty="0">
                <a:ln>
                  <a:noFill/>
                </a:ln>
                <a:effectLst/>
                <a:uLnTx/>
                <a:uFillTx/>
                <a:latin typeface="Calibri" panose="020F0502020204030204"/>
                <a:ea typeface="+mn-ea"/>
                <a:cs typeface="+mn-cs"/>
              </a:rPr>
              <a:t>- Kleine Dommel   </a:t>
            </a:r>
            <a:r>
              <a:rPr kumimoji="0" lang="nl-NL" sz="1800" b="0" i="1" u="none" strike="noStrike" kern="1200" cap="none" spc="0" normalizeH="0" baseline="0" noProof="0" dirty="0">
                <a:ln>
                  <a:noFill/>
                </a:ln>
                <a:effectLst/>
                <a:uLnTx/>
                <a:uFillTx/>
                <a:latin typeface="Calibri" panose="020F0502020204030204"/>
                <a:ea typeface="+mn-ea"/>
                <a:cs typeface="+mn-cs"/>
              </a:rPr>
              <a:t>(Staatsbosbeheer)</a:t>
            </a:r>
            <a:br>
              <a:rPr kumimoji="0" lang="nl-NL" sz="1800" b="0" i="0" u="none" strike="noStrike" kern="1200" cap="none" spc="0" normalizeH="0" baseline="0" noProof="0" dirty="0">
                <a:ln>
                  <a:noFill/>
                </a:ln>
                <a:effectLst/>
                <a:uLnTx/>
                <a:uFillTx/>
                <a:latin typeface="Calibri" panose="020F0502020204030204"/>
                <a:ea typeface="+mn-ea"/>
                <a:cs typeface="+mn-cs"/>
              </a:rPr>
            </a:br>
            <a:r>
              <a:rPr kumimoji="0" lang="nl-NL" sz="1800" b="0" i="0" u="none" strike="noStrike" kern="1200" cap="none" spc="0" normalizeH="0" baseline="0" noProof="0" dirty="0">
                <a:ln>
                  <a:noFill/>
                </a:ln>
                <a:effectLst/>
                <a:uLnTx/>
                <a:uFillTx/>
                <a:latin typeface="Calibri" panose="020F0502020204030204"/>
                <a:ea typeface="+mn-ea"/>
                <a:cs typeface="+mn-cs"/>
              </a:rPr>
              <a:t>- </a:t>
            </a:r>
            <a:r>
              <a:rPr kumimoji="0" lang="nl-NL" sz="1800" b="0" i="0" u="none" strike="noStrike" kern="1200" cap="none" spc="0" normalizeH="0" baseline="0" noProof="0" dirty="0" err="1">
                <a:ln>
                  <a:noFill/>
                </a:ln>
                <a:effectLst/>
                <a:uLnTx/>
                <a:uFillTx/>
                <a:latin typeface="Calibri" panose="020F0502020204030204"/>
                <a:ea typeface="+mn-ea"/>
                <a:cs typeface="+mn-cs"/>
              </a:rPr>
              <a:t>Sterkselsche</a:t>
            </a:r>
            <a:r>
              <a:rPr kumimoji="0" lang="nl-NL" sz="1800" b="0" i="0" u="none" strike="noStrike" kern="1200" cap="none" spc="0" normalizeH="0" baseline="0" noProof="0" dirty="0">
                <a:ln>
                  <a:noFill/>
                </a:ln>
                <a:effectLst/>
                <a:uLnTx/>
                <a:uFillTx/>
                <a:latin typeface="Calibri" panose="020F0502020204030204"/>
                <a:ea typeface="+mn-ea"/>
                <a:cs typeface="+mn-cs"/>
              </a:rPr>
              <a:t> Aa   </a:t>
            </a:r>
            <a:r>
              <a:rPr kumimoji="0" lang="nl-NL" sz="1800" b="0" i="1" u="none" strike="noStrike" kern="1200" cap="none" spc="0" normalizeH="0" baseline="0" noProof="0" dirty="0">
                <a:ln>
                  <a:noFill/>
                </a:ln>
                <a:effectLst/>
                <a:uLnTx/>
                <a:uFillTx/>
                <a:latin typeface="Calibri" panose="020F0502020204030204"/>
                <a:ea typeface="+mn-ea"/>
                <a:cs typeface="+mn-cs"/>
              </a:rPr>
              <a:t>(waterschap De Dommel)</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nl-NL" sz="1800" b="0" i="0" u="none" strike="noStrike" kern="1200" cap="none" spc="0" normalizeH="0" baseline="0" noProof="0" dirty="0">
                <a:ln>
                  <a:noFill/>
                </a:ln>
                <a:effectLst/>
                <a:uLnTx/>
                <a:uFillTx/>
                <a:latin typeface="Calibri" panose="020F0502020204030204"/>
                <a:ea typeface="+mn-ea"/>
                <a:cs typeface="+mn-cs"/>
              </a:rPr>
              <a:t>Bos-omvorming en anti-verdroging </a:t>
            </a:r>
            <a:r>
              <a:rPr kumimoji="0" lang="nl-NL" sz="1800" b="0" i="0" u="none" strike="noStrike" kern="1200" cap="none" spc="0" normalizeH="0" baseline="0" noProof="0" dirty="0" err="1">
                <a:ln>
                  <a:noFill/>
                </a:ln>
                <a:effectLst/>
                <a:uLnTx/>
                <a:uFillTx/>
                <a:latin typeface="Calibri" panose="020F0502020204030204"/>
                <a:ea typeface="+mn-ea"/>
                <a:cs typeface="+mn-cs"/>
              </a:rPr>
              <a:t>Herbertusbossen</a:t>
            </a:r>
            <a:r>
              <a:rPr kumimoji="0" lang="nl-NL" sz="1800" b="0" i="0" u="none" strike="noStrike" kern="1200" cap="none" spc="0" normalizeH="0" baseline="0" noProof="0" dirty="0">
                <a:ln>
                  <a:noFill/>
                </a:ln>
                <a:effectLst/>
                <a:uLnTx/>
                <a:uFillTx/>
                <a:latin typeface="Calibri" panose="020F0502020204030204"/>
                <a:ea typeface="+mn-ea"/>
                <a:cs typeface="+mn-cs"/>
              </a:rPr>
              <a:t>  </a:t>
            </a:r>
            <a:r>
              <a:rPr kumimoji="0" lang="nl-NL" sz="1800" b="0" i="1" u="none" strike="noStrike" kern="1200" cap="none" spc="0" normalizeH="0" baseline="0" noProof="0" dirty="0">
                <a:ln>
                  <a:noFill/>
                </a:ln>
                <a:effectLst/>
                <a:uLnTx/>
                <a:uFillTx/>
                <a:latin typeface="Calibri" panose="020F0502020204030204"/>
                <a:ea typeface="+mn-ea"/>
                <a:cs typeface="+mn-cs"/>
              </a:rPr>
              <a:t>(Brabants Landschap)</a:t>
            </a:r>
            <a:endParaRPr kumimoji="0" lang="nl-NL" sz="1800" b="0" i="0"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sng" strike="noStrike" kern="1200" cap="none" spc="0" normalizeH="0" baseline="0" noProof="0" dirty="0">
                <a:ln>
                  <a:noFill/>
                </a:ln>
                <a:effectLst/>
                <a:uLnTx/>
                <a:uFillTx/>
                <a:latin typeface="Calibri" panose="020F0502020204030204"/>
                <a:ea typeface="+mn-ea"/>
                <a:cs typeface="+mn-cs"/>
              </a:rPr>
              <a:t>Spoor 2: Gebiedsproces:</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nl-NL" sz="1800" b="0" i="0" u="none" strike="noStrike" kern="1200" cap="none" spc="0" normalizeH="0" baseline="0" noProof="0" dirty="0">
                <a:ln>
                  <a:noFill/>
                </a:ln>
                <a:effectLst/>
                <a:uLnTx/>
                <a:uFillTx/>
                <a:latin typeface="Calibri" panose="020F0502020204030204"/>
                <a:ea typeface="+mn-ea"/>
                <a:cs typeface="+mn-cs"/>
              </a:rPr>
              <a:t>Stap voor stap werken aan een toekomstbestendig gebied</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nl-NL" sz="1800" b="0" i="0" u="none" strike="noStrike" kern="1200" cap="none" spc="0" normalizeH="0" baseline="0" noProof="0" dirty="0">
                <a:ln>
                  <a:noFill/>
                </a:ln>
                <a:effectLst/>
                <a:uLnTx/>
                <a:uFillTx/>
                <a:latin typeface="Calibri" panose="020F0502020204030204"/>
                <a:ea typeface="+mn-ea"/>
                <a:cs typeface="+mn-cs"/>
              </a:rPr>
              <a:t>Natuur, water en landbouw in balans</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nl-NL" sz="1800" b="0" i="0" u="none" strike="noStrike" kern="1200" cap="none" spc="0" normalizeH="0" baseline="0" noProof="0" dirty="0">
                <a:ln>
                  <a:noFill/>
                </a:ln>
                <a:effectLst/>
                <a:uLnTx/>
                <a:uFillTx/>
                <a:latin typeface="Calibri" panose="020F0502020204030204"/>
                <a:ea typeface="+mn-ea"/>
                <a:cs typeface="+mn-cs"/>
              </a:rPr>
              <a:t>Met elkaar in gesprek, oplossingen vinden we alleen samen</a:t>
            </a:r>
            <a:br>
              <a:rPr kumimoji="0" lang="nl-NL" sz="18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br>
            <a:endParaRPr kumimoji="0" lang="nl-NL" sz="18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7" name="Titel 6">
            <a:extLst>
              <a:ext uri="{FF2B5EF4-FFF2-40B4-BE49-F238E27FC236}">
                <a16:creationId xmlns:a16="http://schemas.microsoft.com/office/drawing/2014/main" id="{1F56A41E-DEBA-23DF-8D67-0CF693E9E7A5}"/>
              </a:ext>
            </a:extLst>
          </p:cNvPr>
          <p:cNvSpPr>
            <a:spLocks noGrp="1"/>
          </p:cNvSpPr>
          <p:nvPr>
            <p:ph type="title"/>
          </p:nvPr>
        </p:nvSpPr>
        <p:spPr/>
        <p:txBody>
          <a:bodyPr/>
          <a:lstStyle/>
          <a:p>
            <a:r>
              <a:rPr lang="nl-NL" dirty="0"/>
              <a:t>Sporenaanpak</a:t>
            </a:r>
          </a:p>
        </p:txBody>
      </p:sp>
    </p:spTree>
    <p:extLst>
      <p:ext uri="{BB962C8B-B14F-4D97-AF65-F5344CB8AC3E}">
        <p14:creationId xmlns:p14="http://schemas.microsoft.com/office/powerpoint/2010/main" val="413935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E6A57-2C22-4FE2-A2B7-A2090639302D}"/>
            </a:ext>
          </a:extLst>
        </p:cNvPr>
        <p:cNvGrpSpPr/>
        <p:nvPr/>
      </p:nvGrpSpPr>
      <p:grpSpPr>
        <a:xfrm>
          <a:off x="0" y="0"/>
          <a:ext cx="0" cy="0"/>
          <a:chOff x="0" y="0"/>
          <a:chExt cx="0" cy="0"/>
        </a:xfrm>
      </p:grpSpPr>
      <p:sp>
        <p:nvSpPr>
          <p:cNvPr id="20" name="Titel 19">
            <a:extLst>
              <a:ext uri="{FF2B5EF4-FFF2-40B4-BE49-F238E27FC236}">
                <a16:creationId xmlns:a16="http://schemas.microsoft.com/office/drawing/2014/main" id="{012FDD87-836B-D55C-3080-E4E7FBC937B5}"/>
              </a:ext>
            </a:extLst>
          </p:cNvPr>
          <p:cNvSpPr>
            <a:spLocks noGrp="1"/>
          </p:cNvSpPr>
          <p:nvPr>
            <p:ph type="title"/>
          </p:nvPr>
        </p:nvSpPr>
        <p:spPr/>
        <p:txBody>
          <a:bodyPr/>
          <a:lstStyle/>
          <a:p>
            <a:r>
              <a:rPr lang="nl-NL" dirty="0"/>
              <a:t>Globale planning</a:t>
            </a:r>
            <a:br>
              <a:rPr lang="nl-NL" dirty="0"/>
            </a:br>
            <a:endParaRPr lang="nl-NL" sz="3200" dirty="0"/>
          </a:p>
        </p:txBody>
      </p:sp>
      <p:pic>
        <p:nvPicPr>
          <p:cNvPr id="8" name="Afbeelding 7">
            <a:extLst>
              <a:ext uri="{FF2B5EF4-FFF2-40B4-BE49-F238E27FC236}">
                <a16:creationId xmlns:a16="http://schemas.microsoft.com/office/drawing/2014/main" id="{97D1C38F-27E1-5F3D-A937-6C0C75C0C5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353" y="1124744"/>
            <a:ext cx="11737304" cy="4536504"/>
          </a:xfrm>
          <a:prstGeom prst="rect">
            <a:avLst/>
          </a:prstGeom>
        </p:spPr>
      </p:pic>
      <p:sp>
        <p:nvSpPr>
          <p:cNvPr id="2" name="Pijl: omhoog 1">
            <a:extLst>
              <a:ext uri="{FF2B5EF4-FFF2-40B4-BE49-F238E27FC236}">
                <a16:creationId xmlns:a16="http://schemas.microsoft.com/office/drawing/2014/main" id="{36E330BB-AAA6-D1AD-B555-59E706FCA876}"/>
              </a:ext>
            </a:extLst>
          </p:cNvPr>
          <p:cNvSpPr/>
          <p:nvPr/>
        </p:nvSpPr>
        <p:spPr>
          <a:xfrm>
            <a:off x="5322277" y="5085184"/>
            <a:ext cx="328246" cy="611060"/>
          </a:xfrm>
          <a:prstGeom prst="up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kstvak 2">
            <a:extLst>
              <a:ext uri="{FF2B5EF4-FFF2-40B4-BE49-F238E27FC236}">
                <a16:creationId xmlns:a16="http://schemas.microsoft.com/office/drawing/2014/main" id="{1F453361-33ED-205A-40A3-F572612EB8CD}"/>
              </a:ext>
            </a:extLst>
          </p:cNvPr>
          <p:cNvSpPr txBox="1"/>
          <p:nvPr/>
        </p:nvSpPr>
        <p:spPr>
          <a:xfrm>
            <a:off x="5322277" y="5655431"/>
            <a:ext cx="2133600" cy="3829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53341"/>
                </a:solidFill>
                <a:effectLst/>
                <a:uLnTx/>
                <a:uFillTx/>
                <a:latin typeface="Calibri" panose="020F0502020204030204"/>
                <a:ea typeface="+mn-ea"/>
                <a:cs typeface="+mn-cs"/>
              </a:rPr>
              <a:t>Hier staan we nu</a:t>
            </a:r>
          </a:p>
        </p:txBody>
      </p:sp>
    </p:spTree>
    <p:extLst>
      <p:ext uri="{BB962C8B-B14F-4D97-AF65-F5344CB8AC3E}">
        <p14:creationId xmlns:p14="http://schemas.microsoft.com/office/powerpoint/2010/main" val="1508194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325AC-F726-7675-562D-481EB492E0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4B19B39-935E-3D81-27D2-251D6E9DCAF6}"/>
              </a:ext>
            </a:extLst>
          </p:cNvPr>
          <p:cNvSpPr>
            <a:spLocks noGrp="1"/>
          </p:cNvSpPr>
          <p:nvPr>
            <p:ph type="title"/>
          </p:nvPr>
        </p:nvSpPr>
        <p:spPr/>
        <p:txBody>
          <a:bodyPr>
            <a:normAutofit/>
          </a:bodyPr>
          <a:lstStyle/>
          <a:p>
            <a:r>
              <a:rPr lang="nl-NL" sz="3200" b="1" dirty="0">
                <a:solidFill>
                  <a:prstClr val="black"/>
                </a:solidFill>
                <a:latin typeface="Arial" panose="020B0604020202020204" pitchFamily="34" charset="0"/>
                <a:cs typeface="Arial" panose="020B0604020202020204" pitchFamily="34" charset="0"/>
              </a:rPr>
              <a:t>Meer informatie</a:t>
            </a:r>
            <a:endParaRPr lang="nl-NL" sz="3200" b="1" dirty="0">
              <a:latin typeface="Arial" panose="020B0604020202020204" pitchFamily="34" charset="0"/>
              <a:cs typeface="Arial" panose="020B0604020202020204" pitchFamily="34" charset="0"/>
            </a:endParaRPr>
          </a:p>
        </p:txBody>
      </p:sp>
      <p:sp>
        <p:nvSpPr>
          <p:cNvPr id="3" name="Tekstvak 2">
            <a:extLst>
              <a:ext uri="{FF2B5EF4-FFF2-40B4-BE49-F238E27FC236}">
                <a16:creationId xmlns:a16="http://schemas.microsoft.com/office/drawing/2014/main" id="{0F4CC099-55E4-072B-DA81-CFD8226024BF}"/>
              </a:ext>
            </a:extLst>
          </p:cNvPr>
          <p:cNvSpPr txBox="1"/>
          <p:nvPr/>
        </p:nvSpPr>
        <p:spPr>
          <a:xfrm>
            <a:off x="838200" y="2254490"/>
            <a:ext cx="9933432"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53341"/>
                </a:solidFill>
                <a:effectLst/>
                <a:uLnTx/>
                <a:uFillTx/>
                <a:latin typeface="Arial" panose="020B0604020202020204" pitchFamily="34" charset="0"/>
                <a:ea typeface="+mn-ea"/>
                <a:cs typeface="Arial" panose="020B0604020202020204" pitchFamily="34" charset="0"/>
              </a:rPr>
              <a:t>Spreek ons aan na de presentatie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srgbClr val="05334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53341"/>
                </a:solidFill>
                <a:effectLst/>
                <a:uLnTx/>
                <a:uFillTx/>
                <a:latin typeface="Arial" panose="020B0604020202020204" pitchFamily="34" charset="0"/>
                <a:ea typeface="+mn-ea"/>
                <a:cs typeface="Arial" panose="020B0604020202020204" pitchFamily="34" charset="0"/>
              </a:rPr>
              <a:t>Of kijk op: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1" i="0" u="none" strike="noStrike" kern="1200" cap="none" spc="0" normalizeH="0" baseline="0" noProof="0" dirty="0">
              <a:ln>
                <a:noFill/>
              </a:ln>
              <a:solidFill>
                <a:srgbClr val="05334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053341"/>
                </a:solidFill>
                <a:effectLst/>
                <a:uLnTx/>
                <a:uFillTx/>
                <a:latin typeface="Arial" panose="020B0604020202020204" pitchFamily="34" charset="0"/>
                <a:ea typeface="+mn-ea"/>
                <a:cs typeface="Arial" panose="020B0604020202020204" pitchFamily="34" charset="0"/>
              </a:rPr>
              <a:t>GGA Strabrechtse Heide: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Website    </a:t>
            </a:r>
            <a:r>
              <a:rPr kumimoji="0" lang="nl-NL"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GGA Strabrechtse Heide</a:t>
            </a:r>
            <a:endParaRPr kumimoji="0" lang="nl-NL"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Aanmelden voor </a:t>
            </a:r>
            <a:r>
              <a:rPr kumimoji="0" lang="nl-NL"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de nieuwsbrief</a:t>
            </a:r>
            <a:endParaRPr kumimoji="0" lang="nl-NL"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5334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5334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5334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5679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B5B54-E401-4EBE-0927-70FA5DCDE05C}"/>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EACD1AFC-CF0F-BF34-EB98-9E5F60028672}"/>
              </a:ext>
            </a:extLst>
          </p:cNvPr>
          <p:cNvSpPr>
            <a:spLocks noGrp="1"/>
          </p:cNvSpPr>
          <p:nvPr>
            <p:ph type="body" idx="1"/>
          </p:nvPr>
        </p:nvSpPr>
        <p:spPr>
          <a:xfrm>
            <a:off x="420916" y="1628800"/>
            <a:ext cx="11315700" cy="1871224"/>
          </a:xfrm>
        </p:spPr>
        <p:txBody>
          <a:bodyPr/>
          <a:lstStyle/>
          <a:p>
            <a:r>
              <a:rPr lang="nl-NL" dirty="0"/>
              <a:t>Paul Klinkhamer</a:t>
            </a:r>
          </a:p>
          <a:p>
            <a:r>
              <a:rPr lang="nl-NL" dirty="0"/>
              <a:t>Arnold </a:t>
            </a:r>
            <a:r>
              <a:rPr lang="nl-NL" dirty="0" err="1"/>
              <a:t>Overdevest</a:t>
            </a:r>
            <a:endParaRPr lang="nl-NL" dirty="0"/>
          </a:p>
        </p:txBody>
      </p:sp>
      <p:sp>
        <p:nvSpPr>
          <p:cNvPr id="3" name="Titel 2">
            <a:extLst>
              <a:ext uri="{FF2B5EF4-FFF2-40B4-BE49-F238E27FC236}">
                <a16:creationId xmlns:a16="http://schemas.microsoft.com/office/drawing/2014/main" id="{4FA5A03B-57D7-3E71-7C74-24E91AA9AF0C}"/>
              </a:ext>
            </a:extLst>
          </p:cNvPr>
          <p:cNvSpPr>
            <a:spLocks noGrp="1"/>
          </p:cNvSpPr>
          <p:nvPr>
            <p:ph type="title"/>
          </p:nvPr>
        </p:nvSpPr>
        <p:spPr/>
        <p:txBody>
          <a:bodyPr/>
          <a:lstStyle/>
          <a:p>
            <a:r>
              <a:rPr lang="nl-NL" dirty="0"/>
              <a:t>Hoplr Communicatieplatform</a:t>
            </a:r>
          </a:p>
        </p:txBody>
      </p:sp>
    </p:spTree>
    <p:extLst>
      <p:ext uri="{BB962C8B-B14F-4D97-AF65-F5344CB8AC3E}">
        <p14:creationId xmlns:p14="http://schemas.microsoft.com/office/powerpoint/2010/main" val="1110390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DEBDF"/>
        </a:solidFill>
        <a:effectLst/>
      </p:bgPr>
    </p:bg>
    <p:spTree>
      <p:nvGrpSpPr>
        <p:cNvPr id="1" name=""/>
        <p:cNvGrpSpPr/>
        <p:nvPr/>
      </p:nvGrpSpPr>
      <p:grpSpPr>
        <a:xfrm>
          <a:off x="0" y="0"/>
          <a:ext cx="0" cy="0"/>
          <a:chOff x="0" y="0"/>
          <a:chExt cx="0" cy="0"/>
        </a:xfrm>
      </p:grpSpPr>
      <p:sp>
        <p:nvSpPr>
          <p:cNvPr id="1026" name="Shape 0">
            <a:extLst>
              <a:ext uri="{FF2B5EF4-FFF2-40B4-BE49-F238E27FC236}">
                <a16:creationId xmlns:a16="http://schemas.microsoft.com/office/drawing/2014/main" id="{99B6415C-43DD-C120-0B7B-B101D52D27EA}"/>
              </a:ext>
            </a:extLst>
          </p:cNvPr>
          <p:cNvSpPr>
            <a:spLocks noChangeArrowheads="1"/>
          </p:cNvSpPr>
          <p:nvPr/>
        </p:nvSpPr>
        <p:spPr bwMode="auto">
          <a:xfrm>
            <a:off x="0" y="0"/>
            <a:ext cx="12192000" cy="670984"/>
          </a:xfrm>
          <a:prstGeom prst="rect">
            <a:avLst/>
          </a:prstGeom>
          <a:solidFill>
            <a:srgbClr val="D6E8EF">
              <a:alpha val="70195"/>
            </a:srgbClr>
          </a:solidFill>
          <a:ln w="12700">
            <a:solidFill>
              <a:srgbClr val="D6E8EF">
                <a:alpha val="70195"/>
              </a:srgbClr>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eaLnBrk="0" fontAlgn="base" hangingPunct="0">
              <a:spcBef>
                <a:spcPct val="0"/>
              </a:spcBef>
              <a:spcAft>
                <a:spcPct val="0"/>
              </a:spcAft>
            </a:pPr>
            <a:endParaRPr lang="nl-NL" altLang="nl-NL">
              <a:solidFill>
                <a:prstClr val="black"/>
              </a:solidFill>
            </a:endParaRPr>
          </a:p>
        </p:txBody>
      </p:sp>
      <p:pic>
        <p:nvPicPr>
          <p:cNvPr id="1027" name="Image 0" descr="nature">
            <a:extLst>
              <a:ext uri="{FF2B5EF4-FFF2-40B4-BE49-F238E27FC236}">
                <a16:creationId xmlns:a16="http://schemas.microsoft.com/office/drawing/2014/main" id="{569DDAB3-3B2B-8C4A-183B-B7F29B1398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70984"/>
            <a:ext cx="1890184" cy="618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itle">
            <a:extLst>
              <a:ext uri="{FF2B5EF4-FFF2-40B4-BE49-F238E27FC236}">
                <a16:creationId xmlns:a16="http://schemas.microsoft.com/office/drawing/2014/main" id="{F4E80100-5BC1-4684-0945-75717A057F21}"/>
              </a:ext>
            </a:extLst>
          </p:cNvPr>
          <p:cNvSpPr>
            <a:spLocks noChangeArrowheads="1"/>
          </p:cNvSpPr>
          <p:nvPr/>
        </p:nvSpPr>
        <p:spPr bwMode="auto">
          <a:xfrm>
            <a:off x="2133601" y="791634"/>
            <a:ext cx="9876367"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3200" b="1" dirty="0">
                <a:solidFill>
                  <a:srgbClr val="C0272D"/>
                </a:solidFill>
                <a:latin typeface="Trebuchet MS" panose="020B0603020202020204" pitchFamily="34" charset="0"/>
                <a:ea typeface="Trebuchet MS" panose="020B0603020202020204" pitchFamily="34" charset="0"/>
                <a:cs typeface="Trebuchet MS" panose="020B0603020202020204" pitchFamily="34" charset="0"/>
              </a:rPr>
              <a:t>Naamgeving</a:t>
            </a:r>
          </a:p>
        </p:txBody>
      </p:sp>
      <p:sp>
        <p:nvSpPr>
          <p:cNvPr id="1029" name="Separator">
            <a:extLst>
              <a:ext uri="{FF2B5EF4-FFF2-40B4-BE49-F238E27FC236}">
                <a16:creationId xmlns:a16="http://schemas.microsoft.com/office/drawing/2014/main" id="{66AC03B6-6090-8727-4EC7-AB1DEE1989E6}"/>
              </a:ext>
            </a:extLst>
          </p:cNvPr>
          <p:cNvSpPr>
            <a:spLocks noChangeArrowheads="1"/>
          </p:cNvSpPr>
          <p:nvPr/>
        </p:nvSpPr>
        <p:spPr bwMode="auto">
          <a:xfrm>
            <a:off x="2133600" y="1559984"/>
            <a:ext cx="7924800" cy="48683"/>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eaLnBrk="0" fontAlgn="base" hangingPunct="0">
              <a:spcBef>
                <a:spcPct val="0"/>
              </a:spcBef>
              <a:spcAft>
                <a:spcPct val="0"/>
              </a:spcAft>
            </a:pPr>
            <a:endParaRPr lang="nl-NL" altLang="nl-NL">
              <a:solidFill>
                <a:prstClr val="black"/>
              </a:solidFill>
            </a:endParaRPr>
          </a:p>
        </p:txBody>
      </p:sp>
      <p:sp>
        <p:nvSpPr>
          <p:cNvPr id="1031" name="BulletPoints">
            <a:extLst>
              <a:ext uri="{FF2B5EF4-FFF2-40B4-BE49-F238E27FC236}">
                <a16:creationId xmlns:a16="http://schemas.microsoft.com/office/drawing/2014/main" id="{0F4D2391-F7D4-0C56-5852-0DA6E1DD14CC}"/>
              </a:ext>
            </a:extLst>
          </p:cNvPr>
          <p:cNvSpPr>
            <a:spLocks noChangeArrowheads="1"/>
          </p:cNvSpPr>
          <p:nvPr/>
        </p:nvSpPr>
        <p:spPr bwMode="auto">
          <a:xfrm>
            <a:off x="2144185" y="3429000"/>
            <a:ext cx="9496431" cy="114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nl-NL" altLang="nl-NL" sz="6600" b="1" i="0" u="none" strike="noStrike" kern="1200" cap="none" spc="0" normalizeH="0" baseline="0" noProof="0" dirty="0">
                <a:ln>
                  <a:noFill/>
                </a:ln>
                <a:solidFill>
                  <a:srgbClr val="C0272D"/>
                </a:solidFill>
                <a:effectLst/>
                <a:uLnTx/>
                <a:uFillTx/>
                <a:latin typeface="Trebuchet MS" panose="020B0603020202020204" pitchFamily="34" charset="0"/>
                <a:ea typeface="Trebuchet MS" panose="020B0603020202020204" pitchFamily="34" charset="0"/>
                <a:cs typeface="Trebuchet MS" panose="020B0603020202020204" pitchFamily="34" charset="0"/>
              </a:rPr>
              <a:t>Hoplr = “</a:t>
            </a:r>
            <a:r>
              <a:rPr kumimoji="0" lang="nl-NL" altLang="nl-NL" sz="6600" b="1" i="0" u="none" strike="noStrike" kern="1200" cap="none" spc="0" normalizeH="0" baseline="0" noProof="0" dirty="0" err="1">
                <a:ln>
                  <a:noFill/>
                </a:ln>
                <a:solidFill>
                  <a:srgbClr val="C0272D"/>
                </a:solidFill>
                <a:effectLst/>
                <a:uLnTx/>
                <a:uFillTx/>
                <a:latin typeface="Trebuchet MS" panose="020B0603020202020204" pitchFamily="34" charset="0"/>
                <a:ea typeface="Trebuchet MS" panose="020B0603020202020204" pitchFamily="34" charset="0"/>
                <a:cs typeface="Trebuchet MS" panose="020B0603020202020204" pitchFamily="34" charset="0"/>
              </a:rPr>
              <a:t>HalloSterksel</a:t>
            </a:r>
            <a:r>
              <a:rPr kumimoji="0" lang="nl-NL" altLang="nl-NL" sz="6600" b="1" i="0" u="none" strike="noStrike" kern="1200" cap="none" spc="0" normalizeH="0" baseline="0" noProof="0" dirty="0">
                <a:ln>
                  <a:noFill/>
                </a:ln>
                <a:solidFill>
                  <a:srgbClr val="C0272D"/>
                </a:solidFill>
                <a:effectLst/>
                <a:uLnTx/>
                <a:uFillTx/>
                <a:latin typeface="Trebuchet MS" panose="020B0603020202020204" pitchFamily="34" charset="0"/>
                <a:ea typeface="Trebuchet MS" panose="020B0603020202020204" pitchFamily="34" charset="0"/>
                <a:cs typeface="Trebuchet MS" panose="020B0603020202020204" pitchFamily="34" charset="0"/>
              </a:rPr>
              <a:t>”</a:t>
            </a:r>
          </a:p>
        </p:txBody>
      </p:sp>
    </p:spTree>
    <p:extLst>
      <p:ext uri="{BB962C8B-B14F-4D97-AF65-F5344CB8AC3E}">
        <p14:creationId xmlns:p14="http://schemas.microsoft.com/office/powerpoint/2010/main" val="14884413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DEBDF"/>
        </a:solidFill>
        <a:effectLst/>
      </p:bgPr>
    </p:bg>
    <p:spTree>
      <p:nvGrpSpPr>
        <p:cNvPr id="1" name="">
          <a:extLst>
            <a:ext uri="{FF2B5EF4-FFF2-40B4-BE49-F238E27FC236}">
              <a16:creationId xmlns:a16="http://schemas.microsoft.com/office/drawing/2014/main" id="{7CEAE66B-8F82-D32D-ABC5-0582595F3FA6}"/>
            </a:ext>
          </a:extLst>
        </p:cNvPr>
        <p:cNvGrpSpPr/>
        <p:nvPr/>
      </p:nvGrpSpPr>
      <p:grpSpPr>
        <a:xfrm>
          <a:off x="0" y="0"/>
          <a:ext cx="0" cy="0"/>
          <a:chOff x="0" y="0"/>
          <a:chExt cx="0" cy="0"/>
        </a:xfrm>
      </p:grpSpPr>
      <p:sp>
        <p:nvSpPr>
          <p:cNvPr id="1026" name="Shape 0">
            <a:extLst>
              <a:ext uri="{FF2B5EF4-FFF2-40B4-BE49-F238E27FC236}">
                <a16:creationId xmlns:a16="http://schemas.microsoft.com/office/drawing/2014/main" id="{EF83A2F4-48AE-EA3B-00C7-97C30B78A98E}"/>
              </a:ext>
            </a:extLst>
          </p:cNvPr>
          <p:cNvSpPr>
            <a:spLocks noChangeArrowheads="1"/>
          </p:cNvSpPr>
          <p:nvPr/>
        </p:nvSpPr>
        <p:spPr bwMode="auto">
          <a:xfrm>
            <a:off x="0" y="0"/>
            <a:ext cx="12192000" cy="670984"/>
          </a:xfrm>
          <a:prstGeom prst="rect">
            <a:avLst/>
          </a:prstGeom>
          <a:solidFill>
            <a:srgbClr val="D6E8EF">
              <a:alpha val="70195"/>
            </a:srgbClr>
          </a:solidFill>
          <a:ln w="12700">
            <a:solidFill>
              <a:srgbClr val="D6E8EF">
                <a:alpha val="70195"/>
              </a:srgbClr>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eaLnBrk="0" fontAlgn="base" hangingPunct="0">
              <a:spcBef>
                <a:spcPct val="0"/>
              </a:spcBef>
              <a:spcAft>
                <a:spcPct val="0"/>
              </a:spcAft>
            </a:pPr>
            <a:endParaRPr lang="nl-NL" altLang="nl-NL">
              <a:solidFill>
                <a:prstClr val="black"/>
              </a:solidFill>
            </a:endParaRPr>
          </a:p>
        </p:txBody>
      </p:sp>
      <p:pic>
        <p:nvPicPr>
          <p:cNvPr id="1027" name="Image 0" descr="nature">
            <a:extLst>
              <a:ext uri="{FF2B5EF4-FFF2-40B4-BE49-F238E27FC236}">
                <a16:creationId xmlns:a16="http://schemas.microsoft.com/office/drawing/2014/main" id="{86AB831E-2837-3015-C325-6666505209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70984"/>
            <a:ext cx="1890184" cy="618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itle">
            <a:extLst>
              <a:ext uri="{FF2B5EF4-FFF2-40B4-BE49-F238E27FC236}">
                <a16:creationId xmlns:a16="http://schemas.microsoft.com/office/drawing/2014/main" id="{0F7BCCB2-121F-835F-389B-6BB499E28CD9}"/>
              </a:ext>
            </a:extLst>
          </p:cNvPr>
          <p:cNvSpPr>
            <a:spLocks noChangeArrowheads="1"/>
          </p:cNvSpPr>
          <p:nvPr/>
        </p:nvSpPr>
        <p:spPr bwMode="auto">
          <a:xfrm>
            <a:off x="2133601" y="791634"/>
            <a:ext cx="9876367"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3200" b="1">
                <a:solidFill>
                  <a:srgbClr val="C0272D"/>
                </a:solidFill>
                <a:latin typeface="Trebuchet MS" panose="020B0603020202020204" pitchFamily="34" charset="0"/>
                <a:ea typeface="Trebuchet MS" panose="020B0603020202020204" pitchFamily="34" charset="0"/>
                <a:cs typeface="Trebuchet MS" panose="020B0603020202020204" pitchFamily="34" charset="0"/>
              </a:rPr>
              <a:t>Hoplr</a:t>
            </a:r>
          </a:p>
        </p:txBody>
      </p:sp>
      <p:sp>
        <p:nvSpPr>
          <p:cNvPr id="1029" name="Separator">
            <a:extLst>
              <a:ext uri="{FF2B5EF4-FFF2-40B4-BE49-F238E27FC236}">
                <a16:creationId xmlns:a16="http://schemas.microsoft.com/office/drawing/2014/main" id="{F1DC34BF-75E0-74E0-4045-CD63E7B0F75C}"/>
              </a:ext>
            </a:extLst>
          </p:cNvPr>
          <p:cNvSpPr>
            <a:spLocks noChangeArrowheads="1"/>
          </p:cNvSpPr>
          <p:nvPr/>
        </p:nvSpPr>
        <p:spPr bwMode="auto">
          <a:xfrm>
            <a:off x="2133600" y="1559984"/>
            <a:ext cx="7924800" cy="48683"/>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eaLnBrk="0" fontAlgn="base" hangingPunct="0">
              <a:spcBef>
                <a:spcPct val="0"/>
              </a:spcBef>
              <a:spcAft>
                <a:spcPct val="0"/>
              </a:spcAft>
            </a:pPr>
            <a:endParaRPr lang="nl-NL" altLang="nl-NL">
              <a:solidFill>
                <a:prstClr val="black"/>
              </a:solidFill>
            </a:endParaRPr>
          </a:p>
        </p:txBody>
      </p:sp>
      <p:sp>
        <p:nvSpPr>
          <p:cNvPr id="1031" name="BulletPoints">
            <a:extLst>
              <a:ext uri="{FF2B5EF4-FFF2-40B4-BE49-F238E27FC236}">
                <a16:creationId xmlns:a16="http://schemas.microsoft.com/office/drawing/2014/main" id="{FDD53006-920C-52C3-0DE4-E48F8C44E7E8}"/>
              </a:ext>
            </a:extLst>
          </p:cNvPr>
          <p:cNvSpPr>
            <a:spLocks noChangeArrowheads="1"/>
          </p:cNvSpPr>
          <p:nvPr/>
        </p:nvSpPr>
        <p:spPr bwMode="auto">
          <a:xfrm>
            <a:off x="2217304" y="4386359"/>
            <a:ext cx="9139767" cy="1730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eaLnBrk="0" fontAlgn="base" hangingPunct="0">
              <a:spcBef>
                <a:spcPct val="0"/>
              </a:spcBef>
              <a:spcAft>
                <a:spcPts val="533"/>
              </a:spcAft>
              <a:buFont typeface="Arial" panose="020B0604020202020204" pitchFamily="34" charset="0"/>
              <a:buChar char="●"/>
            </a:pPr>
            <a:r>
              <a:rPr lang="nl-NL" altLang="nl-NL" sz="1467" b="1" dirty="0">
                <a:solidFill>
                  <a:srgbClr val="5C3317"/>
                </a:solidFill>
                <a:latin typeface="Trebuchet MS" panose="020B0603020202020204" pitchFamily="34" charset="0"/>
              </a:rPr>
              <a:t> Besloten </a:t>
            </a:r>
            <a:r>
              <a:rPr lang="nl-NL" altLang="nl-NL" sz="1467" dirty="0">
                <a:solidFill>
                  <a:srgbClr val="2A2A2A"/>
                </a:solidFill>
              </a:rPr>
              <a:t>— alleen geverifieerde buurtbewoners hebben toegang tot hun eigen buurt. Het is </a:t>
            </a:r>
            <a:r>
              <a:rPr lang="nl-NL" altLang="nl-NL" sz="1467" b="1" dirty="0">
                <a:solidFill>
                  <a:srgbClr val="2A2A2A"/>
                </a:solidFill>
              </a:rPr>
              <a:t>niet</a:t>
            </a:r>
            <a:r>
              <a:rPr lang="nl-NL" altLang="nl-NL" sz="1467" dirty="0">
                <a:solidFill>
                  <a:srgbClr val="2A2A2A"/>
                </a:solidFill>
              </a:rPr>
              <a:t> anoniem.</a:t>
            </a:r>
          </a:p>
          <a:p>
            <a:pPr defTabSz="1219170" eaLnBrk="0" fontAlgn="base" hangingPunct="0">
              <a:spcBef>
                <a:spcPct val="0"/>
              </a:spcBef>
              <a:spcAft>
                <a:spcPts val="533"/>
              </a:spcAft>
              <a:buFont typeface="Arial" panose="020B0604020202020204" pitchFamily="34" charset="0"/>
              <a:buChar char="●"/>
            </a:pPr>
            <a:r>
              <a:rPr lang="nl-NL" altLang="nl-NL" sz="1467" b="1" dirty="0">
                <a:solidFill>
                  <a:srgbClr val="5C3317"/>
                </a:solidFill>
                <a:latin typeface="Trebuchet MS" panose="020B0603020202020204" pitchFamily="34" charset="0"/>
              </a:rPr>
              <a:t> AVG-compliant</a:t>
            </a:r>
            <a:r>
              <a:rPr lang="nl-NL" altLang="nl-NL" sz="1467" dirty="0">
                <a:solidFill>
                  <a:srgbClr val="2A2A2A"/>
                </a:solidFill>
              </a:rPr>
              <a:t> — alle data beveiligd volgens Europese privacywetgeving.</a:t>
            </a:r>
          </a:p>
          <a:p>
            <a:pPr defTabSz="1219170" eaLnBrk="0" fontAlgn="base" hangingPunct="0">
              <a:spcBef>
                <a:spcPct val="0"/>
              </a:spcBef>
              <a:spcAft>
                <a:spcPts val="533"/>
              </a:spcAft>
              <a:buFont typeface="Arial" panose="020B0604020202020204" pitchFamily="34" charset="0"/>
              <a:buChar char="●"/>
            </a:pPr>
            <a:r>
              <a:rPr lang="nl-NL" altLang="nl-NL" sz="1467" b="1" dirty="0">
                <a:solidFill>
                  <a:srgbClr val="5C3317"/>
                </a:solidFill>
                <a:latin typeface="Trebuchet MS" panose="020B0603020202020204" pitchFamily="34" charset="0"/>
              </a:rPr>
              <a:t> Sociaal kapitaal</a:t>
            </a:r>
            <a:r>
              <a:rPr lang="nl-NL" altLang="nl-NL" sz="1467" dirty="0">
                <a:solidFill>
                  <a:srgbClr val="2A2A2A"/>
                </a:solidFill>
              </a:rPr>
              <a:t> — toegang tot hulp, spullen, kennis, vrijwilligers en activiteiten in de buurt. </a:t>
            </a:r>
          </a:p>
          <a:p>
            <a:pPr defTabSz="1219170" eaLnBrk="0" fontAlgn="base" hangingPunct="0">
              <a:spcBef>
                <a:spcPct val="0"/>
              </a:spcBef>
              <a:spcAft>
                <a:spcPts val="533"/>
              </a:spcAft>
              <a:buFont typeface="Arial" panose="020B0604020202020204" pitchFamily="34" charset="0"/>
              <a:buChar char="●"/>
            </a:pPr>
            <a:r>
              <a:rPr lang="nl-NL" altLang="nl-NL" sz="1467" dirty="0">
                <a:solidFill>
                  <a:srgbClr val="2A2A2A"/>
                </a:solidFill>
              </a:rPr>
              <a:t> </a:t>
            </a:r>
            <a:r>
              <a:rPr lang="nl-NL" altLang="nl-NL" sz="1467" b="1" dirty="0">
                <a:solidFill>
                  <a:srgbClr val="2A2A2A"/>
                </a:solidFill>
              </a:rPr>
              <a:t>Onderlinge communicatie </a:t>
            </a:r>
            <a:r>
              <a:rPr lang="nl-NL" altLang="nl-NL" sz="1467" dirty="0">
                <a:solidFill>
                  <a:srgbClr val="2A2A2A"/>
                </a:solidFill>
              </a:rPr>
              <a:t>mogelijk op individueel, straat, buurt, verenigings- of dorpsniveau.</a:t>
            </a:r>
          </a:p>
          <a:p>
            <a:pPr defTabSz="1219170" eaLnBrk="0" fontAlgn="base" hangingPunct="0">
              <a:spcBef>
                <a:spcPct val="0"/>
              </a:spcBef>
              <a:spcAft>
                <a:spcPts val="533"/>
              </a:spcAft>
              <a:buFont typeface="Arial" panose="020B0604020202020204" pitchFamily="34" charset="0"/>
              <a:buChar char="●"/>
            </a:pPr>
            <a:r>
              <a:rPr lang="nl-NL" altLang="nl-NL" sz="1467" dirty="0">
                <a:solidFill>
                  <a:srgbClr val="2A2A2A"/>
                </a:solidFill>
              </a:rPr>
              <a:t> </a:t>
            </a:r>
            <a:r>
              <a:rPr lang="nl-NL" altLang="nl-NL" sz="1467" b="1" dirty="0">
                <a:solidFill>
                  <a:srgbClr val="2A2A2A"/>
                </a:solidFill>
              </a:rPr>
              <a:t>Platforms: </a:t>
            </a:r>
            <a:r>
              <a:rPr lang="nl-NL" altLang="nl-NL" sz="1467" dirty="0">
                <a:solidFill>
                  <a:srgbClr val="2A2A2A"/>
                </a:solidFill>
              </a:rPr>
              <a:t>Windows, iOS (App),  Android (App) Hoplr is een buurtnetwerk dat lokale gemeenschappen verbindt.</a:t>
            </a:r>
          </a:p>
          <a:p>
            <a:pPr defTabSz="1219170" eaLnBrk="0" fontAlgn="base" hangingPunct="0">
              <a:spcBef>
                <a:spcPct val="0"/>
              </a:spcBef>
              <a:spcAft>
                <a:spcPts val="533"/>
              </a:spcAft>
              <a:buFont typeface="Arial" panose="020B0604020202020204" pitchFamily="34" charset="0"/>
              <a:buChar char="●"/>
            </a:pPr>
            <a:r>
              <a:rPr lang="nl-NL" altLang="nl-NL" sz="1467" dirty="0">
                <a:solidFill>
                  <a:srgbClr val="2A2A2A"/>
                </a:solidFill>
              </a:rPr>
              <a:t> </a:t>
            </a:r>
            <a:r>
              <a:rPr lang="nl-NL" altLang="nl-NL" sz="1467" b="1" dirty="0">
                <a:solidFill>
                  <a:srgbClr val="2A2A2A"/>
                </a:solidFill>
              </a:rPr>
              <a:t>Reclame vrij. </a:t>
            </a:r>
          </a:p>
        </p:txBody>
      </p:sp>
      <p:sp>
        <p:nvSpPr>
          <p:cNvPr id="2" name="Tekstvak 1">
            <a:extLst>
              <a:ext uri="{FF2B5EF4-FFF2-40B4-BE49-F238E27FC236}">
                <a16:creationId xmlns:a16="http://schemas.microsoft.com/office/drawing/2014/main" id="{0EF50F35-6FBF-13D1-3025-52147F414880}"/>
              </a:ext>
            </a:extLst>
          </p:cNvPr>
          <p:cNvSpPr txBox="1"/>
          <p:nvPr/>
        </p:nvSpPr>
        <p:spPr>
          <a:xfrm>
            <a:off x="2259986" y="3831430"/>
            <a:ext cx="1642244" cy="461665"/>
          </a:xfrm>
          <a:prstGeom prst="rect">
            <a:avLst/>
          </a:prstGeom>
          <a:noFill/>
        </p:spPr>
        <p:txBody>
          <a:bodyPr wrap="none" rtlCol="0">
            <a:spAutoFit/>
          </a:bodyPr>
          <a:lstStyle/>
          <a:p>
            <a:r>
              <a:rPr lang="nl-NL" b="1" dirty="0"/>
              <a:t>Kenmerken</a:t>
            </a:r>
          </a:p>
        </p:txBody>
      </p:sp>
      <p:sp>
        <p:nvSpPr>
          <p:cNvPr id="6" name="Tekstvak 5">
            <a:extLst>
              <a:ext uri="{FF2B5EF4-FFF2-40B4-BE49-F238E27FC236}">
                <a16:creationId xmlns:a16="http://schemas.microsoft.com/office/drawing/2014/main" id="{EC405DA1-36C1-E509-CF25-38C74EC6D9BF}"/>
              </a:ext>
            </a:extLst>
          </p:cNvPr>
          <p:cNvSpPr txBox="1"/>
          <p:nvPr/>
        </p:nvSpPr>
        <p:spPr>
          <a:xfrm>
            <a:off x="2271849" y="1735324"/>
            <a:ext cx="1614481" cy="461665"/>
          </a:xfrm>
          <a:prstGeom prst="rect">
            <a:avLst/>
          </a:prstGeom>
          <a:noFill/>
        </p:spPr>
        <p:txBody>
          <a:bodyPr wrap="none" rtlCol="0">
            <a:spAutoFit/>
          </a:bodyPr>
          <a:lstStyle/>
          <a:p>
            <a:r>
              <a:rPr lang="nl-NL" b="1" dirty="0"/>
              <a:t>Wat is het?</a:t>
            </a:r>
          </a:p>
        </p:txBody>
      </p:sp>
      <p:sp>
        <p:nvSpPr>
          <p:cNvPr id="10" name="Tekstvak 9">
            <a:extLst>
              <a:ext uri="{FF2B5EF4-FFF2-40B4-BE49-F238E27FC236}">
                <a16:creationId xmlns:a16="http://schemas.microsoft.com/office/drawing/2014/main" id="{29E4331F-8EF1-9E16-6FE0-C5F94F0AE5D1}"/>
              </a:ext>
            </a:extLst>
          </p:cNvPr>
          <p:cNvSpPr txBox="1"/>
          <p:nvPr/>
        </p:nvSpPr>
        <p:spPr>
          <a:xfrm>
            <a:off x="2271849" y="2220673"/>
            <a:ext cx="9180847" cy="897875"/>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ts val="533"/>
              </a:spcAft>
              <a:buClrTx/>
              <a:buSzTx/>
              <a:buFont typeface="Arial" panose="020B0604020202020204" pitchFamily="34" charset="0"/>
              <a:buChar char="●"/>
              <a:tabLst/>
              <a:defRPr/>
            </a:pPr>
            <a:r>
              <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mn-cs"/>
              </a:rPr>
              <a:t> Gebruikt door meer dan 1.000.000 huishoudens in 250+ gemeenten (</a:t>
            </a:r>
            <a:r>
              <a:rPr kumimoji="0" lang="nl-NL" altLang="nl-NL" sz="1467" b="0" i="0" u="none" strike="noStrike" kern="1200" cap="none" spc="0" normalizeH="0" baseline="0" noProof="0" dirty="0" err="1">
                <a:ln>
                  <a:noFill/>
                </a:ln>
                <a:solidFill>
                  <a:srgbClr val="2A2A2A"/>
                </a:solidFill>
                <a:effectLst/>
                <a:uLnTx/>
                <a:uFillTx/>
                <a:latin typeface="Calibri" panose="020F0502020204030204"/>
                <a:ea typeface="+mn-ea"/>
                <a:cs typeface="+mn-cs"/>
              </a:rPr>
              <a:t>Belgie</a:t>
            </a:r>
            <a:r>
              <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mn-cs"/>
              </a:rPr>
              <a:t>, Nederland, Luxemburg, Oostenrijk etc.. </a:t>
            </a:r>
          </a:p>
          <a:p>
            <a:pPr marL="0" marR="0" lvl="0" indent="0" algn="l" defTabSz="1219170" rtl="0" eaLnBrk="0" fontAlgn="base" latinLnBrk="0" hangingPunct="0">
              <a:lnSpc>
                <a:spcPct val="100000"/>
              </a:lnSpc>
              <a:spcBef>
                <a:spcPct val="0"/>
              </a:spcBef>
              <a:spcAft>
                <a:spcPts val="533"/>
              </a:spcAft>
              <a:buClrTx/>
              <a:buSzTx/>
              <a:buFont typeface="Arial" panose="020B0604020202020204" pitchFamily="34" charset="0"/>
              <a:buChar char="●"/>
              <a:tabLst/>
              <a:defRPr/>
            </a:pPr>
            <a:r>
              <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mn-cs"/>
              </a:rPr>
              <a:t> Verbindt buren en stimuleert offline ontmoetingen, betrokkenheid en sociale cohesie.</a:t>
            </a:r>
          </a:p>
          <a:p>
            <a:pPr marL="0" marR="0" lvl="0" indent="0" algn="l" defTabSz="1219170" rtl="0" eaLnBrk="0" fontAlgn="base" latinLnBrk="0" hangingPunct="0">
              <a:lnSpc>
                <a:spcPct val="100000"/>
              </a:lnSpc>
              <a:spcBef>
                <a:spcPct val="0"/>
              </a:spcBef>
              <a:spcAft>
                <a:spcPts val="533"/>
              </a:spcAft>
              <a:buClrTx/>
              <a:buSzTx/>
              <a:buFont typeface="Arial" panose="020B0604020202020204" pitchFamily="34" charset="0"/>
              <a:buChar char="●"/>
              <a:tabLst/>
              <a:defRPr/>
            </a:pPr>
            <a:r>
              <a:rPr lang="nl-NL" altLang="nl-NL" sz="1467" dirty="0">
                <a:solidFill>
                  <a:srgbClr val="2A2A2A"/>
                </a:solidFill>
                <a:latin typeface="Calibri" panose="020F0502020204030204"/>
              </a:rPr>
              <a:t> Positiviteit staat centraal</a:t>
            </a:r>
          </a:p>
        </p:txBody>
      </p:sp>
    </p:spTree>
    <p:extLst>
      <p:ext uri="{BB962C8B-B14F-4D97-AF65-F5344CB8AC3E}">
        <p14:creationId xmlns:p14="http://schemas.microsoft.com/office/powerpoint/2010/main" val="5003991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EDEBDF"/>
        </a:solidFill>
        <a:effectLst/>
      </p:bgPr>
    </p:bg>
    <p:spTree>
      <p:nvGrpSpPr>
        <p:cNvPr id="1" name=""/>
        <p:cNvGrpSpPr/>
        <p:nvPr/>
      </p:nvGrpSpPr>
      <p:grpSpPr>
        <a:xfrm>
          <a:off x="0" y="0"/>
          <a:ext cx="0" cy="0"/>
          <a:chOff x="0" y="0"/>
          <a:chExt cx="0" cy="0"/>
        </a:xfrm>
      </p:grpSpPr>
      <p:sp>
        <p:nvSpPr>
          <p:cNvPr id="2050" name="Shape 0">
            <a:extLst>
              <a:ext uri="{FF2B5EF4-FFF2-40B4-BE49-F238E27FC236}">
                <a16:creationId xmlns:a16="http://schemas.microsoft.com/office/drawing/2014/main" id="{615CA826-AB4F-A07B-FB49-60CFD2A3785C}"/>
              </a:ext>
            </a:extLst>
          </p:cNvPr>
          <p:cNvSpPr>
            <a:spLocks noChangeArrowheads="1"/>
          </p:cNvSpPr>
          <p:nvPr/>
        </p:nvSpPr>
        <p:spPr bwMode="auto">
          <a:xfrm>
            <a:off x="0" y="0"/>
            <a:ext cx="12192000" cy="670984"/>
          </a:xfrm>
          <a:prstGeom prst="rect">
            <a:avLst/>
          </a:prstGeom>
          <a:solidFill>
            <a:srgbClr val="D6E8EF">
              <a:alpha val="70195"/>
            </a:srgbClr>
          </a:solidFill>
          <a:ln w="12700">
            <a:solidFill>
              <a:srgbClr val="D6E8EF">
                <a:alpha val="70195"/>
              </a:srgbClr>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2051" name="Image 0" descr="preencoded.png">
            <a:extLst>
              <a:ext uri="{FF2B5EF4-FFF2-40B4-BE49-F238E27FC236}">
                <a16:creationId xmlns:a16="http://schemas.microsoft.com/office/drawing/2014/main" id="{A40ABB49-066F-3316-FE5C-33D6C415A9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0984"/>
            <a:ext cx="1890184" cy="618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 1">
            <a:extLst>
              <a:ext uri="{FF2B5EF4-FFF2-40B4-BE49-F238E27FC236}">
                <a16:creationId xmlns:a16="http://schemas.microsoft.com/office/drawing/2014/main" id="{A3442D68-C94C-87DA-FDB5-924ACFBD1801}"/>
              </a:ext>
            </a:extLst>
          </p:cNvPr>
          <p:cNvSpPr>
            <a:spLocks noChangeArrowheads="1"/>
          </p:cNvSpPr>
          <p:nvPr/>
        </p:nvSpPr>
        <p:spPr bwMode="auto">
          <a:xfrm>
            <a:off x="2133601" y="1066800"/>
            <a:ext cx="987636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3200" b="1">
                <a:solidFill>
                  <a:srgbClr val="C0272D"/>
                </a:solidFill>
                <a:latin typeface="Trebuchet MS" panose="020B0603020202020204" pitchFamily="34" charset="0"/>
                <a:ea typeface="Trebuchet MS" panose="020B0603020202020204" pitchFamily="34" charset="0"/>
                <a:cs typeface="Trebuchet MS" panose="020B0603020202020204" pitchFamily="34" charset="0"/>
              </a:rPr>
              <a:t>Buurtcommunicatie platform voor Heeze-Leende</a:t>
            </a:r>
            <a:endParaRPr lang="nl-NL" altLang="nl-NL" sz="3200">
              <a:solidFill>
                <a:prstClr val="black"/>
              </a:solidFill>
            </a:endParaRPr>
          </a:p>
        </p:txBody>
      </p:sp>
      <p:sp>
        <p:nvSpPr>
          <p:cNvPr id="2053" name="Shape 3">
            <a:extLst>
              <a:ext uri="{FF2B5EF4-FFF2-40B4-BE49-F238E27FC236}">
                <a16:creationId xmlns:a16="http://schemas.microsoft.com/office/drawing/2014/main" id="{1070F314-BFCC-EEE3-8D89-CA2B94066CD6}"/>
              </a:ext>
            </a:extLst>
          </p:cNvPr>
          <p:cNvSpPr>
            <a:spLocks noChangeArrowheads="1"/>
          </p:cNvSpPr>
          <p:nvPr/>
        </p:nvSpPr>
        <p:spPr bwMode="auto">
          <a:xfrm>
            <a:off x="2072217" y="1742017"/>
            <a:ext cx="9474200" cy="65616"/>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2054" name="Image 2" descr="preencoded.png">
            <a:extLst>
              <a:ext uri="{FF2B5EF4-FFF2-40B4-BE49-F238E27FC236}">
                <a16:creationId xmlns:a16="http://schemas.microsoft.com/office/drawing/2014/main" id="{11F213AD-F84E-9107-A2C1-6A8D94B3872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8267" y="2622552"/>
            <a:ext cx="427567" cy="42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Text 4">
            <a:extLst>
              <a:ext uri="{FF2B5EF4-FFF2-40B4-BE49-F238E27FC236}">
                <a16:creationId xmlns:a16="http://schemas.microsoft.com/office/drawing/2014/main" id="{943B9D73-E5A3-6C4C-E4D8-C436FC03F1EB}"/>
              </a:ext>
            </a:extLst>
          </p:cNvPr>
          <p:cNvSpPr>
            <a:spLocks noChangeArrowheads="1"/>
          </p:cNvSpPr>
          <p:nvPr/>
        </p:nvSpPr>
        <p:spPr bwMode="auto">
          <a:xfrm>
            <a:off x="2779184" y="2561167"/>
            <a:ext cx="9023349"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867">
                <a:solidFill>
                  <a:srgbClr val="2A2A2A"/>
                </a:solidFill>
                <a:cs typeface="Calibri" panose="020F0502020204030204" pitchFamily="34" charset="0"/>
              </a:rPr>
              <a:t>Leende startte in begin 2026, via een burgerinitiatief, met een buurtapp via het Hoplr-platform (“Hallo Leende”)</a:t>
            </a:r>
            <a:endParaRPr lang="nl-NL" altLang="nl-NL" sz="1867">
              <a:solidFill>
                <a:prstClr val="black"/>
              </a:solidFill>
            </a:endParaRPr>
          </a:p>
        </p:txBody>
      </p:sp>
      <p:pic>
        <p:nvPicPr>
          <p:cNvPr id="2056" name="Image 4" descr="preencoded.png">
            <a:extLst>
              <a:ext uri="{FF2B5EF4-FFF2-40B4-BE49-F238E27FC236}">
                <a16:creationId xmlns:a16="http://schemas.microsoft.com/office/drawing/2014/main" id="{DAB528DF-26C0-12C1-2A22-EABDB1D9A1F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4251" y="3469218"/>
            <a:ext cx="427567" cy="42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Text 6">
            <a:extLst>
              <a:ext uri="{FF2B5EF4-FFF2-40B4-BE49-F238E27FC236}">
                <a16:creationId xmlns:a16="http://schemas.microsoft.com/office/drawing/2014/main" id="{FBDD3F30-766F-CB4B-DB40-2435CEEBB15B}"/>
              </a:ext>
            </a:extLst>
          </p:cNvPr>
          <p:cNvSpPr>
            <a:spLocks noChangeArrowheads="1"/>
          </p:cNvSpPr>
          <p:nvPr/>
        </p:nvSpPr>
        <p:spPr bwMode="auto">
          <a:xfrm>
            <a:off x="2779184" y="3445933"/>
            <a:ext cx="9023349"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867">
                <a:solidFill>
                  <a:srgbClr val="2A2A2A"/>
                </a:solidFill>
                <a:cs typeface="Calibri" panose="020F0502020204030204" pitchFamily="34" charset="0"/>
              </a:rPr>
              <a:t>Licentie aangeschaft door gemeente Heeze-Leende voor de gehele gemeente, dus geen extra kosten voor een start in Sterksel</a:t>
            </a:r>
            <a:endParaRPr lang="nl-NL" altLang="nl-NL" sz="1867">
              <a:solidFill>
                <a:prstClr val="black"/>
              </a:solidFill>
            </a:endParaRPr>
          </a:p>
        </p:txBody>
      </p:sp>
      <p:sp>
        <p:nvSpPr>
          <p:cNvPr id="15" name="Shape 16">
            <a:extLst>
              <a:ext uri="{FF2B5EF4-FFF2-40B4-BE49-F238E27FC236}">
                <a16:creationId xmlns:a16="http://schemas.microsoft.com/office/drawing/2014/main" id="{7F17B003-C05B-BA5C-A57B-40E6887262BF}"/>
              </a:ext>
            </a:extLst>
          </p:cNvPr>
          <p:cNvSpPr>
            <a:spLocks noChangeArrowheads="1"/>
          </p:cNvSpPr>
          <p:nvPr/>
        </p:nvSpPr>
        <p:spPr bwMode="auto">
          <a:xfrm>
            <a:off x="2133600" y="6174318"/>
            <a:ext cx="9814984" cy="463549"/>
          </a:xfrm>
          <a:prstGeom prst="rect">
            <a:avLst/>
          </a:prstGeom>
          <a:solidFill>
            <a:srgbClr val="C0272D">
              <a:alpha val="85097"/>
            </a:srgbClr>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a:defRPr/>
            </a:pPr>
            <a:r>
              <a:rPr lang="nl-NL" sz="1533" b="1">
                <a:solidFill>
                  <a:srgbClr val="FFFFFF"/>
                </a:solidFill>
                <a:ea typeface="Calibri" pitchFamily="34" charset="-122"/>
                <a:cs typeface="Calibri" pitchFamily="34" charset="-120"/>
              </a:rPr>
              <a:t>Gratis · Veilig · Reclamevrij · AVG-compliant | Platform: Hoplr | Postcode </a:t>
            </a:r>
            <a:endParaRPr lang="nl-NL" sz="1533" dirty="0">
              <a:solidFill>
                <a:prstClr val="black"/>
              </a:solidFill>
              <a:latin typeface="Calibri" panose="020F0502020204030204"/>
            </a:endParaRPr>
          </a:p>
        </p:txBody>
      </p:sp>
      <p:pic>
        <p:nvPicPr>
          <p:cNvPr id="2061" name="Afbeelding 2">
            <a:extLst>
              <a:ext uri="{FF2B5EF4-FFF2-40B4-BE49-F238E27FC236}">
                <a16:creationId xmlns:a16="http://schemas.microsoft.com/office/drawing/2014/main" id="{542E58D8-2F17-A6C7-7D92-787611F230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0017" y="4311651"/>
            <a:ext cx="431800" cy="423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2" name="Tekstvak 3">
            <a:extLst>
              <a:ext uri="{FF2B5EF4-FFF2-40B4-BE49-F238E27FC236}">
                <a16:creationId xmlns:a16="http://schemas.microsoft.com/office/drawing/2014/main" id="{1DA69715-9EB2-D26E-FE00-C638BF73B6D5}"/>
              </a:ext>
            </a:extLst>
          </p:cNvPr>
          <p:cNvSpPr txBox="1">
            <a:spLocks noChangeArrowheads="1"/>
          </p:cNvSpPr>
          <p:nvPr/>
        </p:nvSpPr>
        <p:spPr bwMode="auto">
          <a:xfrm>
            <a:off x="2779184" y="4218517"/>
            <a:ext cx="9152467"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eaLnBrk="0" fontAlgn="base" hangingPunct="0">
              <a:spcBef>
                <a:spcPct val="0"/>
              </a:spcBef>
              <a:spcAft>
                <a:spcPct val="0"/>
              </a:spcAft>
            </a:pPr>
            <a:r>
              <a:rPr lang="nl-NL" altLang="nl-NL" sz="1867">
                <a:solidFill>
                  <a:prstClr val="black"/>
                </a:solidFill>
              </a:rPr>
              <a:t>De gemeente heeft de intentie de licentie onbeperkt voor te zetten, behalve als in gezamenlijkheid wordt geconstateerd dat voortzetting geen zin heeft. </a:t>
            </a:r>
          </a:p>
        </p:txBody>
      </p:sp>
    </p:spTree>
    <p:extLst>
      <p:ext uri="{BB962C8B-B14F-4D97-AF65-F5344CB8AC3E}">
        <p14:creationId xmlns:p14="http://schemas.microsoft.com/office/powerpoint/2010/main" val="27644799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DEBDF"/>
        </a:solidFill>
        <a:effectLst/>
      </p:bgPr>
    </p:bg>
    <p:spTree>
      <p:nvGrpSpPr>
        <p:cNvPr id="1" name=""/>
        <p:cNvGrpSpPr/>
        <p:nvPr/>
      </p:nvGrpSpPr>
      <p:grpSpPr>
        <a:xfrm>
          <a:off x="0" y="0"/>
          <a:ext cx="0" cy="0"/>
          <a:chOff x="0" y="0"/>
          <a:chExt cx="0" cy="0"/>
        </a:xfrm>
      </p:grpSpPr>
      <p:sp>
        <p:nvSpPr>
          <p:cNvPr id="4098" name="Shape 0">
            <a:extLst>
              <a:ext uri="{FF2B5EF4-FFF2-40B4-BE49-F238E27FC236}">
                <a16:creationId xmlns:a16="http://schemas.microsoft.com/office/drawing/2014/main" id="{9D27BF69-7A41-1266-7D73-DFEE49E20C2F}"/>
              </a:ext>
            </a:extLst>
          </p:cNvPr>
          <p:cNvSpPr>
            <a:spLocks noChangeArrowheads="1"/>
          </p:cNvSpPr>
          <p:nvPr/>
        </p:nvSpPr>
        <p:spPr bwMode="auto">
          <a:xfrm>
            <a:off x="0" y="0"/>
            <a:ext cx="12192000" cy="670984"/>
          </a:xfrm>
          <a:prstGeom prst="rect">
            <a:avLst/>
          </a:prstGeom>
          <a:solidFill>
            <a:srgbClr val="D6E8EF">
              <a:alpha val="70195"/>
            </a:srgbClr>
          </a:solidFill>
          <a:ln w="12700">
            <a:solidFill>
              <a:srgbClr val="D6E8EF">
                <a:alpha val="70195"/>
              </a:srgbClr>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4099" name="Image 0" descr="preencoded.png">
            <a:extLst>
              <a:ext uri="{FF2B5EF4-FFF2-40B4-BE49-F238E27FC236}">
                <a16:creationId xmlns:a16="http://schemas.microsoft.com/office/drawing/2014/main" id="{5315363D-AD66-C45C-E52B-EF15D34E6B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0984"/>
            <a:ext cx="1890184" cy="618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 1">
            <a:extLst>
              <a:ext uri="{FF2B5EF4-FFF2-40B4-BE49-F238E27FC236}">
                <a16:creationId xmlns:a16="http://schemas.microsoft.com/office/drawing/2014/main" id="{0F671ABF-89A9-E74D-B2B5-1FFACECDF646}"/>
              </a:ext>
            </a:extLst>
          </p:cNvPr>
          <p:cNvSpPr>
            <a:spLocks noChangeArrowheads="1"/>
          </p:cNvSpPr>
          <p:nvPr/>
        </p:nvSpPr>
        <p:spPr bwMode="auto">
          <a:xfrm>
            <a:off x="2133601" y="791634"/>
            <a:ext cx="9876367"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3200" b="1">
                <a:solidFill>
                  <a:srgbClr val="C0272D"/>
                </a:solidFill>
                <a:latin typeface="Trebuchet MS" panose="020B0603020202020204" pitchFamily="34" charset="0"/>
                <a:ea typeface="Trebuchet MS" panose="020B0603020202020204" pitchFamily="34" charset="0"/>
                <a:cs typeface="Trebuchet MS" panose="020B0603020202020204" pitchFamily="34" charset="0"/>
              </a:rPr>
              <a:t>Wat kun je doen op zo’n platform?</a:t>
            </a:r>
            <a:endParaRPr lang="nl-NL" altLang="nl-NL" sz="3200">
              <a:solidFill>
                <a:prstClr val="black"/>
              </a:solidFill>
            </a:endParaRPr>
          </a:p>
        </p:txBody>
      </p:sp>
      <p:sp>
        <p:nvSpPr>
          <p:cNvPr id="4101" name="Shape 2">
            <a:extLst>
              <a:ext uri="{FF2B5EF4-FFF2-40B4-BE49-F238E27FC236}">
                <a16:creationId xmlns:a16="http://schemas.microsoft.com/office/drawing/2014/main" id="{56AF8CB6-B480-D49C-6807-6113532B8E6D}"/>
              </a:ext>
            </a:extLst>
          </p:cNvPr>
          <p:cNvSpPr>
            <a:spLocks noChangeArrowheads="1"/>
          </p:cNvSpPr>
          <p:nvPr/>
        </p:nvSpPr>
        <p:spPr bwMode="auto">
          <a:xfrm>
            <a:off x="2133600" y="1559984"/>
            <a:ext cx="7924800" cy="48683"/>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4117" name="Shape 16">
            <a:extLst>
              <a:ext uri="{FF2B5EF4-FFF2-40B4-BE49-F238E27FC236}">
                <a16:creationId xmlns:a16="http://schemas.microsoft.com/office/drawing/2014/main" id="{7A1A1E95-99B2-29F5-589F-C91FCF2FFE1C}"/>
              </a:ext>
            </a:extLst>
          </p:cNvPr>
          <p:cNvSpPr>
            <a:spLocks noChangeArrowheads="1"/>
          </p:cNvSpPr>
          <p:nvPr/>
        </p:nvSpPr>
        <p:spPr bwMode="auto">
          <a:xfrm>
            <a:off x="2133600" y="5875867"/>
            <a:ext cx="9814984" cy="463551"/>
          </a:xfrm>
          <a:prstGeom prst="rect">
            <a:avLst/>
          </a:prstGeom>
          <a:solidFill>
            <a:srgbClr val="C0272D">
              <a:alpha val="85097"/>
            </a:srgbClr>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24" name="Text 17">
            <a:extLst>
              <a:ext uri="{FF2B5EF4-FFF2-40B4-BE49-F238E27FC236}">
                <a16:creationId xmlns:a16="http://schemas.microsoft.com/office/drawing/2014/main" id="{A7F1847D-8CA3-F99F-8F8A-EEC903B0B080}"/>
              </a:ext>
            </a:extLst>
          </p:cNvPr>
          <p:cNvSpPr/>
          <p:nvPr/>
        </p:nvSpPr>
        <p:spPr>
          <a:xfrm>
            <a:off x="2133600" y="5875867"/>
            <a:ext cx="9814984" cy="463551"/>
          </a:xfrm>
          <a:prstGeom prst="rect">
            <a:avLst/>
          </a:prstGeom>
          <a:noFill/>
          <a:ln/>
        </p:spPr>
        <p:txBody>
          <a:bodyPr anchor="ctr"/>
          <a:lstStyle/>
          <a:p>
            <a:pPr algn="ctr" defTabSz="1219170">
              <a:defRPr/>
            </a:pPr>
            <a:r>
              <a:rPr lang="nl-NL" sz="1533" b="1" dirty="0">
                <a:solidFill>
                  <a:srgbClr val="FFFFFF"/>
                </a:solidFill>
                <a:latin typeface="Calibri" panose="020F0502020204030204" pitchFamily="34" charset="0"/>
                <a:ea typeface="Calibri" pitchFamily="34" charset="-122"/>
                <a:cs typeface="Calibri" pitchFamily="34" charset="-120"/>
              </a:rPr>
              <a:t>Gratis · Veilig · Reclamevrij · AVG-compliant | Platform: </a:t>
            </a:r>
            <a:r>
              <a:rPr lang="nl-NL" sz="1533" b="1" dirty="0" err="1">
                <a:solidFill>
                  <a:srgbClr val="FFFFFF"/>
                </a:solidFill>
                <a:latin typeface="Calibri" panose="020F0502020204030204" pitchFamily="34" charset="0"/>
                <a:ea typeface="Calibri" pitchFamily="34" charset="-122"/>
                <a:cs typeface="Calibri" pitchFamily="34" charset="-120"/>
              </a:rPr>
              <a:t>Hoplr</a:t>
            </a:r>
            <a:r>
              <a:rPr lang="nl-NL" sz="1533" b="1" dirty="0">
                <a:solidFill>
                  <a:srgbClr val="FFFFFF"/>
                </a:solidFill>
                <a:latin typeface="Calibri" panose="020F0502020204030204" pitchFamily="34" charset="0"/>
                <a:ea typeface="Calibri" pitchFamily="34" charset="-122"/>
                <a:cs typeface="Calibri" pitchFamily="34" charset="-120"/>
              </a:rPr>
              <a:t> | Postcode </a:t>
            </a:r>
            <a:endParaRPr lang="nl-NL" sz="1533" dirty="0">
              <a:solidFill>
                <a:prstClr val="black"/>
              </a:solidFill>
              <a:latin typeface="Calibri" panose="020F0502020204030204"/>
            </a:endParaRPr>
          </a:p>
        </p:txBody>
      </p:sp>
      <p:sp>
        <p:nvSpPr>
          <p:cNvPr id="2" name="Tekstvak 1">
            <a:extLst>
              <a:ext uri="{FF2B5EF4-FFF2-40B4-BE49-F238E27FC236}">
                <a16:creationId xmlns:a16="http://schemas.microsoft.com/office/drawing/2014/main" id="{8BE3CE24-407B-67C0-F577-26C77DB72FCE}"/>
              </a:ext>
            </a:extLst>
          </p:cNvPr>
          <p:cNvSpPr txBox="1"/>
          <p:nvPr/>
        </p:nvSpPr>
        <p:spPr>
          <a:xfrm>
            <a:off x="2207568" y="1764775"/>
            <a:ext cx="8928992" cy="3785652"/>
          </a:xfrm>
          <a:prstGeom prst="rect">
            <a:avLst/>
          </a:prstGeom>
          <a:noFill/>
        </p:spPr>
        <p:txBody>
          <a:bodyPr wrap="square" rtlCol="0">
            <a:spAutoFit/>
          </a:bodyPr>
          <a:lstStyle/>
          <a:p>
            <a:r>
              <a:rPr lang="nl-NL" b="1" dirty="0"/>
              <a:t>● Buren leren kennen: </a:t>
            </a:r>
            <a:r>
              <a:rPr lang="nl-NL" dirty="0"/>
              <a:t>Ontmoet je buren en bouw een hechte buurtgemeenschap op.</a:t>
            </a:r>
          </a:p>
          <a:p>
            <a:r>
              <a:rPr lang="nl-NL" b="1" dirty="0"/>
              <a:t>● Vrijwilligerswerk en burenhulp: </a:t>
            </a:r>
            <a:r>
              <a:rPr lang="nl-NL" dirty="0"/>
              <a:t>58% van de hulpvragen wordt opgelost door buren.</a:t>
            </a:r>
          </a:p>
          <a:p>
            <a:r>
              <a:rPr lang="nl-NL" b="1" dirty="0"/>
              <a:t>● Spullen delen: </a:t>
            </a:r>
            <a:r>
              <a:rPr lang="nl-NL" dirty="0"/>
              <a:t>Lenen of uitlenen van gereedschap of huishoudelijke apparaten.</a:t>
            </a:r>
          </a:p>
          <a:p>
            <a:r>
              <a:rPr lang="nl-NL" b="1" dirty="0"/>
              <a:t>● Lokale diensten vinden: </a:t>
            </a:r>
            <a:r>
              <a:rPr lang="nl-NL" dirty="0"/>
              <a:t>Ontdek betrouwbare hulp, organisatie en verenigingen via de sociale kaart.</a:t>
            </a:r>
          </a:p>
          <a:p>
            <a:r>
              <a:rPr lang="nl-NL" b="1" dirty="0"/>
              <a:t>● Activiteiten ontdekken: </a:t>
            </a:r>
            <a:r>
              <a:rPr lang="nl-NL" dirty="0"/>
              <a:t>Blijf op de hoogte van</a:t>
            </a:r>
          </a:p>
          <a:p>
            <a:r>
              <a:rPr lang="nl-NL" dirty="0"/>
              <a:t>buurtactiviteiten.</a:t>
            </a:r>
          </a:p>
        </p:txBody>
      </p:sp>
    </p:spTree>
    <p:extLst>
      <p:ext uri="{BB962C8B-B14F-4D97-AF65-F5344CB8AC3E}">
        <p14:creationId xmlns:p14="http://schemas.microsoft.com/office/powerpoint/2010/main" val="34724196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EDEBDF"/>
        </a:solidFill>
        <a:effectLst/>
      </p:bgPr>
    </p:bg>
    <p:spTree>
      <p:nvGrpSpPr>
        <p:cNvPr id="1" name=""/>
        <p:cNvGrpSpPr/>
        <p:nvPr/>
      </p:nvGrpSpPr>
      <p:grpSpPr>
        <a:xfrm>
          <a:off x="0" y="0"/>
          <a:ext cx="0" cy="0"/>
          <a:chOff x="0" y="0"/>
          <a:chExt cx="0" cy="0"/>
        </a:xfrm>
      </p:grpSpPr>
      <p:sp>
        <p:nvSpPr>
          <p:cNvPr id="10242" name="Shape 0">
            <a:extLst>
              <a:ext uri="{FF2B5EF4-FFF2-40B4-BE49-F238E27FC236}">
                <a16:creationId xmlns:a16="http://schemas.microsoft.com/office/drawing/2014/main" id="{3DD2289E-CA70-D6CD-3DF4-9D9A3A07DFD0}"/>
              </a:ext>
            </a:extLst>
          </p:cNvPr>
          <p:cNvSpPr>
            <a:spLocks noChangeArrowheads="1"/>
          </p:cNvSpPr>
          <p:nvPr/>
        </p:nvSpPr>
        <p:spPr bwMode="auto">
          <a:xfrm>
            <a:off x="0" y="0"/>
            <a:ext cx="12192000" cy="670984"/>
          </a:xfrm>
          <a:prstGeom prst="rect">
            <a:avLst/>
          </a:prstGeom>
          <a:solidFill>
            <a:srgbClr val="D6E8EF">
              <a:alpha val="70195"/>
            </a:srgbClr>
          </a:solidFill>
          <a:ln w="12700">
            <a:solidFill>
              <a:srgbClr val="D6E8EF">
                <a:alpha val="70195"/>
              </a:srgbClr>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0243" name="Image 0" descr="preencoded.png">
            <a:extLst>
              <a:ext uri="{FF2B5EF4-FFF2-40B4-BE49-F238E27FC236}">
                <a16:creationId xmlns:a16="http://schemas.microsoft.com/office/drawing/2014/main" id="{FE0FC990-C878-537B-F885-CF495EA9F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0984"/>
            <a:ext cx="1890184" cy="618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1">
            <a:extLst>
              <a:ext uri="{FF2B5EF4-FFF2-40B4-BE49-F238E27FC236}">
                <a16:creationId xmlns:a16="http://schemas.microsoft.com/office/drawing/2014/main" id="{D5CB6CD8-9976-46F8-97F0-B29D8E902F53}"/>
              </a:ext>
            </a:extLst>
          </p:cNvPr>
          <p:cNvSpPr>
            <a:spLocks noChangeArrowheads="1"/>
          </p:cNvSpPr>
          <p:nvPr/>
        </p:nvSpPr>
        <p:spPr bwMode="auto">
          <a:xfrm>
            <a:off x="2133601" y="791634"/>
            <a:ext cx="9876367"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3200" b="1">
                <a:solidFill>
                  <a:srgbClr val="C0272D"/>
                </a:solidFill>
                <a:latin typeface="Trebuchet MS" panose="020B0603020202020204" pitchFamily="34" charset="0"/>
                <a:ea typeface="Trebuchet MS" panose="020B0603020202020204" pitchFamily="34" charset="0"/>
                <a:cs typeface="Trebuchet MS" panose="020B0603020202020204" pitchFamily="34" charset="0"/>
              </a:rPr>
              <a:t>Mogelijkheden voor Sterksel</a:t>
            </a:r>
            <a:endParaRPr lang="nl-NL" altLang="nl-NL" sz="3200">
              <a:solidFill>
                <a:prstClr val="black"/>
              </a:solidFill>
            </a:endParaRPr>
          </a:p>
        </p:txBody>
      </p:sp>
      <p:sp>
        <p:nvSpPr>
          <p:cNvPr id="10245" name="Shape 2">
            <a:extLst>
              <a:ext uri="{FF2B5EF4-FFF2-40B4-BE49-F238E27FC236}">
                <a16:creationId xmlns:a16="http://schemas.microsoft.com/office/drawing/2014/main" id="{FF90B1F1-C2BC-D71C-3C72-3107458C08DC}"/>
              </a:ext>
            </a:extLst>
          </p:cNvPr>
          <p:cNvSpPr>
            <a:spLocks noChangeArrowheads="1"/>
          </p:cNvSpPr>
          <p:nvPr/>
        </p:nvSpPr>
        <p:spPr bwMode="auto">
          <a:xfrm>
            <a:off x="2133600" y="1559984"/>
            <a:ext cx="7924800" cy="48683"/>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7" name="Shape 3">
            <a:extLst>
              <a:ext uri="{FF2B5EF4-FFF2-40B4-BE49-F238E27FC236}">
                <a16:creationId xmlns:a16="http://schemas.microsoft.com/office/drawing/2014/main" id="{99020272-210E-E88E-1D87-7461C34A6F73}"/>
              </a:ext>
            </a:extLst>
          </p:cNvPr>
          <p:cNvSpPr/>
          <p:nvPr/>
        </p:nvSpPr>
        <p:spPr>
          <a:xfrm>
            <a:off x="2169585" y="1731433"/>
            <a:ext cx="3109383" cy="1974851"/>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0247" name="Shape 4">
            <a:extLst>
              <a:ext uri="{FF2B5EF4-FFF2-40B4-BE49-F238E27FC236}">
                <a16:creationId xmlns:a16="http://schemas.microsoft.com/office/drawing/2014/main" id="{F21B5A74-45BE-03DB-F900-6E5EC3BD5699}"/>
              </a:ext>
            </a:extLst>
          </p:cNvPr>
          <p:cNvSpPr>
            <a:spLocks noChangeArrowheads="1"/>
          </p:cNvSpPr>
          <p:nvPr/>
        </p:nvSpPr>
        <p:spPr bwMode="auto">
          <a:xfrm>
            <a:off x="2169585" y="1731433"/>
            <a:ext cx="86783" cy="1974851"/>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0248" name="Image 2" descr="preencoded.png">
            <a:extLst>
              <a:ext uri="{FF2B5EF4-FFF2-40B4-BE49-F238E27FC236}">
                <a16:creationId xmlns:a16="http://schemas.microsoft.com/office/drawing/2014/main" id="{F361159A-F6C2-BEC1-9871-53DD345C9E7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3734" y="2072218"/>
            <a:ext cx="463551" cy="46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9" name="Text 5">
            <a:extLst>
              <a:ext uri="{FF2B5EF4-FFF2-40B4-BE49-F238E27FC236}">
                <a16:creationId xmlns:a16="http://schemas.microsoft.com/office/drawing/2014/main" id="{F753870B-EA46-765A-A1EF-465FE606EC96}"/>
              </a:ext>
            </a:extLst>
          </p:cNvPr>
          <p:cNvSpPr>
            <a:spLocks noChangeArrowheads="1"/>
          </p:cNvSpPr>
          <p:nvPr/>
        </p:nvSpPr>
        <p:spPr bwMode="auto">
          <a:xfrm>
            <a:off x="2925234" y="1951568"/>
            <a:ext cx="2230967" cy="51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600" b="1">
                <a:solidFill>
                  <a:srgbClr val="5C3317"/>
                </a:solidFill>
                <a:latin typeface="Trebuchet MS" panose="020B0603020202020204" pitchFamily="34" charset="0"/>
                <a:ea typeface="Trebuchet MS" panose="020B0603020202020204" pitchFamily="34" charset="0"/>
                <a:cs typeface="Trebuchet MS" panose="020B0603020202020204" pitchFamily="34" charset="0"/>
              </a:rPr>
              <a:t>Sociale cohesie</a:t>
            </a:r>
            <a:endParaRPr lang="nl-NL" altLang="nl-NL" sz="1600">
              <a:solidFill>
                <a:prstClr val="black"/>
              </a:solidFill>
            </a:endParaRPr>
          </a:p>
        </p:txBody>
      </p:sp>
      <p:sp>
        <p:nvSpPr>
          <p:cNvPr id="10250" name="Text 6">
            <a:extLst>
              <a:ext uri="{FF2B5EF4-FFF2-40B4-BE49-F238E27FC236}">
                <a16:creationId xmlns:a16="http://schemas.microsoft.com/office/drawing/2014/main" id="{0B7F750D-ECD8-6C67-2A16-6F89C5F69D78}"/>
              </a:ext>
            </a:extLst>
          </p:cNvPr>
          <p:cNvSpPr>
            <a:spLocks noChangeArrowheads="1"/>
          </p:cNvSpPr>
          <p:nvPr/>
        </p:nvSpPr>
        <p:spPr bwMode="auto">
          <a:xfrm>
            <a:off x="2292352" y="2523067"/>
            <a:ext cx="2863849" cy="107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467">
                <a:solidFill>
                  <a:srgbClr val="2A2A2A"/>
                </a:solidFill>
                <a:cs typeface="Calibri" panose="020F0502020204030204" pitchFamily="34" charset="0"/>
              </a:rPr>
              <a:t>Laagdrempelig contact tussen buren in een kleine gemeenschap.</a:t>
            </a:r>
          </a:p>
          <a:p>
            <a:pPr defTabSz="1219170" fontAlgn="base">
              <a:spcBef>
                <a:spcPct val="0"/>
              </a:spcBef>
              <a:spcAft>
                <a:spcPct val="0"/>
              </a:spcAft>
            </a:pPr>
            <a:r>
              <a:rPr lang="nl-NL" altLang="nl-NL" sz="1467">
                <a:solidFill>
                  <a:srgbClr val="2A2A2A"/>
                </a:solidFill>
                <a:cs typeface="Calibri" panose="020F0502020204030204" pitchFamily="34" charset="0"/>
              </a:rPr>
              <a:t>Chatfunctie tussen individuen of binnen te definiëren groepen (bv op basis van postcode)</a:t>
            </a:r>
            <a:endParaRPr lang="nl-NL" altLang="nl-NL" sz="1467">
              <a:solidFill>
                <a:prstClr val="black"/>
              </a:solidFill>
            </a:endParaRPr>
          </a:p>
        </p:txBody>
      </p:sp>
      <p:sp>
        <p:nvSpPr>
          <p:cNvPr id="12" name="Shape 7">
            <a:extLst>
              <a:ext uri="{FF2B5EF4-FFF2-40B4-BE49-F238E27FC236}">
                <a16:creationId xmlns:a16="http://schemas.microsoft.com/office/drawing/2014/main" id="{DA7C08BF-C91D-22B2-F28C-76A73ABDA0A4}"/>
              </a:ext>
            </a:extLst>
          </p:cNvPr>
          <p:cNvSpPr/>
          <p:nvPr/>
        </p:nvSpPr>
        <p:spPr>
          <a:xfrm>
            <a:off x="5437718" y="1731433"/>
            <a:ext cx="3109383" cy="1974851"/>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0252" name="Shape 8">
            <a:extLst>
              <a:ext uri="{FF2B5EF4-FFF2-40B4-BE49-F238E27FC236}">
                <a16:creationId xmlns:a16="http://schemas.microsoft.com/office/drawing/2014/main" id="{FBD8E5DD-4B12-5E1E-8669-0F15BF73C279}"/>
              </a:ext>
            </a:extLst>
          </p:cNvPr>
          <p:cNvSpPr>
            <a:spLocks noChangeArrowheads="1"/>
          </p:cNvSpPr>
          <p:nvPr/>
        </p:nvSpPr>
        <p:spPr bwMode="auto">
          <a:xfrm>
            <a:off x="5437717" y="1731433"/>
            <a:ext cx="84667" cy="1974851"/>
          </a:xfrm>
          <a:prstGeom prst="rect">
            <a:avLst/>
          </a:prstGeom>
          <a:solidFill>
            <a:srgbClr val="196B24"/>
          </a:solidFill>
          <a:ln w="12700">
            <a:solidFill>
              <a:srgbClr val="196B24"/>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0253" name="Image 3" descr="preencoded.png">
            <a:extLst>
              <a:ext uri="{FF2B5EF4-FFF2-40B4-BE49-F238E27FC236}">
                <a16:creationId xmlns:a16="http://schemas.microsoft.com/office/drawing/2014/main" id="{6561C5D3-EB22-0474-A673-DB07F503A7B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19751" y="2072218"/>
            <a:ext cx="463549" cy="46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4" name="Text 9">
            <a:extLst>
              <a:ext uri="{FF2B5EF4-FFF2-40B4-BE49-F238E27FC236}">
                <a16:creationId xmlns:a16="http://schemas.microsoft.com/office/drawing/2014/main" id="{1940BF1C-51D2-C26D-CEDB-A744827BB32F}"/>
              </a:ext>
            </a:extLst>
          </p:cNvPr>
          <p:cNvSpPr>
            <a:spLocks noChangeArrowheads="1"/>
          </p:cNvSpPr>
          <p:nvPr/>
        </p:nvSpPr>
        <p:spPr bwMode="auto">
          <a:xfrm>
            <a:off x="6193367" y="1951568"/>
            <a:ext cx="2230967" cy="51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600" b="1">
                <a:solidFill>
                  <a:srgbClr val="5C3317"/>
                </a:solidFill>
                <a:latin typeface="Trebuchet MS" panose="020B0603020202020204" pitchFamily="34" charset="0"/>
                <a:ea typeface="Trebuchet MS" panose="020B0603020202020204" pitchFamily="34" charset="0"/>
                <a:cs typeface="Trebuchet MS" panose="020B0603020202020204" pitchFamily="34" charset="0"/>
              </a:rPr>
              <a:t>Nabuurschap &amp; mantelzorg</a:t>
            </a:r>
            <a:endParaRPr lang="nl-NL" altLang="nl-NL" sz="1600">
              <a:solidFill>
                <a:prstClr val="black"/>
              </a:solidFill>
            </a:endParaRPr>
          </a:p>
        </p:txBody>
      </p:sp>
      <p:sp>
        <p:nvSpPr>
          <p:cNvPr id="10255" name="Text 10">
            <a:extLst>
              <a:ext uri="{FF2B5EF4-FFF2-40B4-BE49-F238E27FC236}">
                <a16:creationId xmlns:a16="http://schemas.microsoft.com/office/drawing/2014/main" id="{D7807CDA-2387-5491-16A9-DAD5CB5E76D0}"/>
              </a:ext>
            </a:extLst>
          </p:cNvPr>
          <p:cNvSpPr>
            <a:spLocks noChangeArrowheads="1"/>
          </p:cNvSpPr>
          <p:nvPr/>
        </p:nvSpPr>
        <p:spPr bwMode="auto">
          <a:xfrm>
            <a:off x="5560485" y="2523067"/>
            <a:ext cx="2863849" cy="107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1714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228594" indent="-228594" defTabSz="1219170" fontAlgn="base">
              <a:spcBef>
                <a:spcPct val="0"/>
              </a:spcBef>
              <a:spcAft>
                <a:spcPct val="0"/>
              </a:spcAft>
              <a:buFont typeface="Arial" panose="020B0604020202020204" pitchFamily="34" charset="0"/>
              <a:buChar char="•"/>
            </a:pPr>
            <a:r>
              <a:rPr lang="nl-NL" altLang="nl-NL" sz="1467">
                <a:solidFill>
                  <a:srgbClr val="2A2A2A"/>
                </a:solidFill>
                <a:cs typeface="Calibri" panose="020F0502020204030204" pitchFamily="34" charset="0"/>
              </a:rPr>
              <a:t>Ouderen en kwetsbaren kunnen snel hulp vinden via vrijwilligers. </a:t>
            </a:r>
          </a:p>
          <a:p>
            <a:pPr marL="228594" indent="-228594" defTabSz="1219170" fontAlgn="base">
              <a:spcBef>
                <a:spcPct val="0"/>
              </a:spcBef>
              <a:spcAft>
                <a:spcPct val="0"/>
              </a:spcAft>
              <a:buFont typeface="Arial" panose="020B0604020202020204" pitchFamily="34" charset="0"/>
              <a:buChar char="•"/>
            </a:pPr>
            <a:r>
              <a:rPr lang="nl-NL" altLang="nl-NL" sz="1467">
                <a:solidFill>
                  <a:srgbClr val="2A2A2A"/>
                </a:solidFill>
                <a:cs typeface="Calibri" panose="020F0502020204030204" pitchFamily="34" charset="0"/>
              </a:rPr>
              <a:t>Ondersteuning  van buurtcontactpersonen</a:t>
            </a:r>
            <a:endParaRPr lang="nl-NL" altLang="nl-NL" sz="1467">
              <a:solidFill>
                <a:prstClr val="black"/>
              </a:solidFill>
            </a:endParaRPr>
          </a:p>
        </p:txBody>
      </p:sp>
      <p:sp>
        <p:nvSpPr>
          <p:cNvPr id="17" name="Shape 11">
            <a:extLst>
              <a:ext uri="{FF2B5EF4-FFF2-40B4-BE49-F238E27FC236}">
                <a16:creationId xmlns:a16="http://schemas.microsoft.com/office/drawing/2014/main" id="{B0398530-7F69-952E-C7A6-8D871F658092}"/>
              </a:ext>
            </a:extLst>
          </p:cNvPr>
          <p:cNvSpPr/>
          <p:nvPr/>
        </p:nvSpPr>
        <p:spPr>
          <a:xfrm>
            <a:off x="8705851" y="1731433"/>
            <a:ext cx="3107267" cy="1974851"/>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0257" name="Shape 12">
            <a:extLst>
              <a:ext uri="{FF2B5EF4-FFF2-40B4-BE49-F238E27FC236}">
                <a16:creationId xmlns:a16="http://schemas.microsoft.com/office/drawing/2014/main" id="{995E003D-70D1-30A3-8603-6B1064E48DAC}"/>
              </a:ext>
            </a:extLst>
          </p:cNvPr>
          <p:cNvSpPr>
            <a:spLocks noChangeArrowheads="1"/>
          </p:cNvSpPr>
          <p:nvPr/>
        </p:nvSpPr>
        <p:spPr bwMode="auto">
          <a:xfrm>
            <a:off x="8705851" y="1731433"/>
            <a:ext cx="84667" cy="1974851"/>
          </a:xfrm>
          <a:prstGeom prst="rect">
            <a:avLst/>
          </a:prstGeom>
          <a:solidFill>
            <a:srgbClr val="C8922A"/>
          </a:solidFill>
          <a:ln w="12700">
            <a:solidFill>
              <a:srgbClr val="C8922A"/>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0258" name="Image 4" descr="preencoded.png">
            <a:extLst>
              <a:ext uri="{FF2B5EF4-FFF2-40B4-BE49-F238E27FC236}">
                <a16:creationId xmlns:a16="http://schemas.microsoft.com/office/drawing/2014/main" id="{1E6C8868-1BB8-CD30-02BA-F09DA06FCA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87884" y="2072218"/>
            <a:ext cx="463549" cy="46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9" name="Text 13">
            <a:extLst>
              <a:ext uri="{FF2B5EF4-FFF2-40B4-BE49-F238E27FC236}">
                <a16:creationId xmlns:a16="http://schemas.microsoft.com/office/drawing/2014/main" id="{BB131319-A7CE-EC81-053B-B242CA96FEFD}"/>
              </a:ext>
            </a:extLst>
          </p:cNvPr>
          <p:cNvSpPr>
            <a:spLocks noChangeArrowheads="1"/>
          </p:cNvSpPr>
          <p:nvPr/>
        </p:nvSpPr>
        <p:spPr bwMode="auto">
          <a:xfrm>
            <a:off x="9461501" y="1951568"/>
            <a:ext cx="2230967" cy="51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600" b="1">
                <a:solidFill>
                  <a:srgbClr val="5C3317"/>
                </a:solidFill>
                <a:latin typeface="Trebuchet MS" panose="020B0603020202020204" pitchFamily="34" charset="0"/>
                <a:ea typeface="Trebuchet MS" panose="020B0603020202020204" pitchFamily="34" charset="0"/>
                <a:cs typeface="Trebuchet MS" panose="020B0603020202020204" pitchFamily="34" charset="0"/>
              </a:rPr>
              <a:t>Duurzaamheid</a:t>
            </a:r>
            <a:endParaRPr lang="nl-NL" altLang="nl-NL" sz="1600">
              <a:solidFill>
                <a:prstClr val="black"/>
              </a:solidFill>
            </a:endParaRPr>
          </a:p>
        </p:txBody>
      </p:sp>
      <p:sp>
        <p:nvSpPr>
          <p:cNvPr id="10260" name="Text 14">
            <a:extLst>
              <a:ext uri="{FF2B5EF4-FFF2-40B4-BE49-F238E27FC236}">
                <a16:creationId xmlns:a16="http://schemas.microsoft.com/office/drawing/2014/main" id="{BDFCA4BD-96B9-CFD7-24DC-EC4DC6829BD9}"/>
              </a:ext>
            </a:extLst>
          </p:cNvPr>
          <p:cNvSpPr>
            <a:spLocks noChangeArrowheads="1"/>
          </p:cNvSpPr>
          <p:nvPr/>
        </p:nvSpPr>
        <p:spPr bwMode="auto">
          <a:xfrm>
            <a:off x="8826501" y="2523067"/>
            <a:ext cx="2865967" cy="107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467">
                <a:solidFill>
                  <a:srgbClr val="2A2A2A"/>
                </a:solidFill>
                <a:cs typeface="Calibri" panose="020F0502020204030204" pitchFamily="34" charset="0"/>
              </a:rPr>
              <a:t>Spullen delen, samen inkopen (bv. zonnepanelen), carpooling. Etc.</a:t>
            </a:r>
            <a:endParaRPr lang="nl-NL" altLang="nl-NL" sz="1467">
              <a:solidFill>
                <a:prstClr val="black"/>
              </a:solidFill>
            </a:endParaRPr>
          </a:p>
        </p:txBody>
      </p:sp>
      <p:sp>
        <p:nvSpPr>
          <p:cNvPr id="22" name="Shape 15">
            <a:extLst>
              <a:ext uri="{FF2B5EF4-FFF2-40B4-BE49-F238E27FC236}">
                <a16:creationId xmlns:a16="http://schemas.microsoft.com/office/drawing/2014/main" id="{7EDCB048-94D9-C7E0-71FD-79CF785602CA}"/>
              </a:ext>
            </a:extLst>
          </p:cNvPr>
          <p:cNvSpPr/>
          <p:nvPr/>
        </p:nvSpPr>
        <p:spPr>
          <a:xfrm>
            <a:off x="2169585" y="3865033"/>
            <a:ext cx="3109383" cy="1974851"/>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0262" name="Shape 16">
            <a:extLst>
              <a:ext uri="{FF2B5EF4-FFF2-40B4-BE49-F238E27FC236}">
                <a16:creationId xmlns:a16="http://schemas.microsoft.com/office/drawing/2014/main" id="{C906B7D4-A2BA-528F-D6AA-690FA19B722E}"/>
              </a:ext>
            </a:extLst>
          </p:cNvPr>
          <p:cNvSpPr>
            <a:spLocks noChangeArrowheads="1"/>
          </p:cNvSpPr>
          <p:nvPr/>
        </p:nvSpPr>
        <p:spPr bwMode="auto">
          <a:xfrm>
            <a:off x="2169585" y="3865033"/>
            <a:ext cx="86783" cy="1974851"/>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0263" name="Image 5" descr="preencoded.png">
            <a:extLst>
              <a:ext uri="{FF2B5EF4-FFF2-40B4-BE49-F238E27FC236}">
                <a16:creationId xmlns:a16="http://schemas.microsoft.com/office/drawing/2014/main" id="{21A980D1-2399-1DFC-3C2B-14DE0062A04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53734" y="4205818"/>
            <a:ext cx="463551" cy="46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4" name="Text 17">
            <a:extLst>
              <a:ext uri="{FF2B5EF4-FFF2-40B4-BE49-F238E27FC236}">
                <a16:creationId xmlns:a16="http://schemas.microsoft.com/office/drawing/2014/main" id="{341C3E44-45DD-4DED-C155-1AD8446CB2F0}"/>
              </a:ext>
            </a:extLst>
          </p:cNvPr>
          <p:cNvSpPr>
            <a:spLocks noChangeArrowheads="1"/>
          </p:cNvSpPr>
          <p:nvPr/>
        </p:nvSpPr>
        <p:spPr bwMode="auto">
          <a:xfrm>
            <a:off x="2925234" y="4085168"/>
            <a:ext cx="2230967" cy="51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600" b="1">
                <a:solidFill>
                  <a:srgbClr val="5C3317"/>
                </a:solidFill>
                <a:latin typeface="Trebuchet MS" panose="020B0603020202020204" pitchFamily="34" charset="0"/>
                <a:ea typeface="Trebuchet MS" panose="020B0603020202020204" pitchFamily="34" charset="0"/>
                <a:cs typeface="Trebuchet MS" panose="020B0603020202020204" pitchFamily="34" charset="0"/>
              </a:rPr>
              <a:t>Evenementen</a:t>
            </a:r>
            <a:endParaRPr lang="nl-NL" altLang="nl-NL" sz="1600">
              <a:solidFill>
                <a:prstClr val="black"/>
              </a:solidFill>
            </a:endParaRPr>
          </a:p>
        </p:txBody>
      </p:sp>
      <p:sp>
        <p:nvSpPr>
          <p:cNvPr id="10265" name="Text 18">
            <a:extLst>
              <a:ext uri="{FF2B5EF4-FFF2-40B4-BE49-F238E27FC236}">
                <a16:creationId xmlns:a16="http://schemas.microsoft.com/office/drawing/2014/main" id="{C0A271FC-5B3C-5BE9-6CE5-C7F7CCBEB202}"/>
              </a:ext>
            </a:extLst>
          </p:cNvPr>
          <p:cNvSpPr>
            <a:spLocks noChangeArrowheads="1"/>
          </p:cNvSpPr>
          <p:nvPr/>
        </p:nvSpPr>
        <p:spPr bwMode="auto">
          <a:xfrm>
            <a:off x="2292352" y="4656667"/>
            <a:ext cx="2863849" cy="107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467">
                <a:solidFill>
                  <a:srgbClr val="2A2A2A"/>
                </a:solidFill>
                <a:cs typeface="Calibri" panose="020F0502020204030204" pitchFamily="34" charset="0"/>
              </a:rPr>
              <a:t>Clubs, kerk, buurtfeesten: één centrale plek voor activiteiten.</a:t>
            </a:r>
            <a:endParaRPr lang="nl-NL" altLang="nl-NL" sz="1467">
              <a:solidFill>
                <a:prstClr val="black"/>
              </a:solidFill>
            </a:endParaRPr>
          </a:p>
        </p:txBody>
      </p:sp>
      <p:sp>
        <p:nvSpPr>
          <p:cNvPr id="27" name="Shape 19">
            <a:extLst>
              <a:ext uri="{FF2B5EF4-FFF2-40B4-BE49-F238E27FC236}">
                <a16:creationId xmlns:a16="http://schemas.microsoft.com/office/drawing/2014/main" id="{CFF2A736-2378-34B5-C0C7-AAC062933168}"/>
              </a:ext>
            </a:extLst>
          </p:cNvPr>
          <p:cNvSpPr/>
          <p:nvPr/>
        </p:nvSpPr>
        <p:spPr>
          <a:xfrm>
            <a:off x="5437718" y="3865033"/>
            <a:ext cx="3109383" cy="1974851"/>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0267" name="Shape 20">
            <a:extLst>
              <a:ext uri="{FF2B5EF4-FFF2-40B4-BE49-F238E27FC236}">
                <a16:creationId xmlns:a16="http://schemas.microsoft.com/office/drawing/2014/main" id="{636BD9CA-EC80-B244-0B97-F60F5D154676}"/>
              </a:ext>
            </a:extLst>
          </p:cNvPr>
          <p:cNvSpPr>
            <a:spLocks noChangeArrowheads="1"/>
          </p:cNvSpPr>
          <p:nvPr/>
        </p:nvSpPr>
        <p:spPr bwMode="auto">
          <a:xfrm>
            <a:off x="5437717" y="3865033"/>
            <a:ext cx="84667" cy="1974851"/>
          </a:xfrm>
          <a:prstGeom prst="rect">
            <a:avLst/>
          </a:prstGeom>
          <a:solidFill>
            <a:srgbClr val="196B24"/>
          </a:solidFill>
          <a:ln w="12700">
            <a:solidFill>
              <a:srgbClr val="196B24"/>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0268" name="Image 6" descr="preencoded.png">
            <a:extLst>
              <a:ext uri="{FF2B5EF4-FFF2-40B4-BE49-F238E27FC236}">
                <a16:creationId xmlns:a16="http://schemas.microsoft.com/office/drawing/2014/main" id="{6471FD13-0AB1-16EF-E32D-DE9F5F18347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19751" y="4205818"/>
            <a:ext cx="463549" cy="46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9" name="Text 21">
            <a:extLst>
              <a:ext uri="{FF2B5EF4-FFF2-40B4-BE49-F238E27FC236}">
                <a16:creationId xmlns:a16="http://schemas.microsoft.com/office/drawing/2014/main" id="{14C2F554-0D58-9A67-7CD5-552E8BE3729E}"/>
              </a:ext>
            </a:extLst>
          </p:cNvPr>
          <p:cNvSpPr>
            <a:spLocks noChangeArrowheads="1"/>
          </p:cNvSpPr>
          <p:nvPr/>
        </p:nvSpPr>
        <p:spPr bwMode="auto">
          <a:xfrm>
            <a:off x="6193367" y="4085168"/>
            <a:ext cx="2230967" cy="51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600" b="1">
                <a:solidFill>
                  <a:srgbClr val="5C3317"/>
                </a:solidFill>
                <a:latin typeface="Trebuchet MS" panose="020B0603020202020204" pitchFamily="34" charset="0"/>
                <a:ea typeface="Trebuchet MS" panose="020B0603020202020204" pitchFamily="34" charset="0"/>
                <a:cs typeface="Trebuchet MS" panose="020B0603020202020204" pitchFamily="34" charset="0"/>
              </a:rPr>
              <a:t>Veiligheid</a:t>
            </a:r>
            <a:endParaRPr lang="nl-NL" altLang="nl-NL" sz="1600">
              <a:solidFill>
                <a:prstClr val="black"/>
              </a:solidFill>
            </a:endParaRPr>
          </a:p>
        </p:txBody>
      </p:sp>
      <p:sp>
        <p:nvSpPr>
          <p:cNvPr id="10270" name="Text 22">
            <a:extLst>
              <a:ext uri="{FF2B5EF4-FFF2-40B4-BE49-F238E27FC236}">
                <a16:creationId xmlns:a16="http://schemas.microsoft.com/office/drawing/2014/main" id="{FF9F6B38-E734-92C9-18DF-5029B9263218}"/>
              </a:ext>
            </a:extLst>
          </p:cNvPr>
          <p:cNvSpPr>
            <a:spLocks noChangeArrowheads="1"/>
          </p:cNvSpPr>
          <p:nvPr/>
        </p:nvSpPr>
        <p:spPr bwMode="auto">
          <a:xfrm>
            <a:off x="5560485" y="4656667"/>
            <a:ext cx="2863849" cy="107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467">
                <a:solidFill>
                  <a:srgbClr val="2A2A2A"/>
                </a:solidFill>
                <a:cs typeface="Calibri" panose="020F0502020204030204" pitchFamily="34" charset="0"/>
              </a:rPr>
              <a:t>Snel meldingen delen over inbraken of verdachte situaties.</a:t>
            </a:r>
            <a:endParaRPr lang="nl-NL" altLang="nl-NL" sz="1467">
              <a:solidFill>
                <a:prstClr val="black"/>
              </a:solidFill>
            </a:endParaRPr>
          </a:p>
        </p:txBody>
      </p:sp>
      <p:sp>
        <p:nvSpPr>
          <p:cNvPr id="32" name="Shape 23">
            <a:extLst>
              <a:ext uri="{FF2B5EF4-FFF2-40B4-BE49-F238E27FC236}">
                <a16:creationId xmlns:a16="http://schemas.microsoft.com/office/drawing/2014/main" id="{BF120572-516B-E113-72AD-05D4C46C4A83}"/>
              </a:ext>
            </a:extLst>
          </p:cNvPr>
          <p:cNvSpPr/>
          <p:nvPr/>
        </p:nvSpPr>
        <p:spPr>
          <a:xfrm>
            <a:off x="8705851" y="3865033"/>
            <a:ext cx="3107267" cy="1974851"/>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0272" name="Shape 24">
            <a:extLst>
              <a:ext uri="{FF2B5EF4-FFF2-40B4-BE49-F238E27FC236}">
                <a16:creationId xmlns:a16="http://schemas.microsoft.com/office/drawing/2014/main" id="{04200A7A-2E6E-2A5B-DC5C-968B527B91C8}"/>
              </a:ext>
            </a:extLst>
          </p:cNvPr>
          <p:cNvSpPr>
            <a:spLocks noChangeArrowheads="1"/>
          </p:cNvSpPr>
          <p:nvPr/>
        </p:nvSpPr>
        <p:spPr bwMode="auto">
          <a:xfrm>
            <a:off x="8705851" y="3865033"/>
            <a:ext cx="84667" cy="1974851"/>
          </a:xfrm>
          <a:prstGeom prst="rect">
            <a:avLst/>
          </a:prstGeom>
          <a:solidFill>
            <a:srgbClr val="C8922A"/>
          </a:solidFill>
          <a:ln w="12700">
            <a:solidFill>
              <a:srgbClr val="C8922A"/>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0273" name="Image 7" descr="preencoded.png">
            <a:extLst>
              <a:ext uri="{FF2B5EF4-FFF2-40B4-BE49-F238E27FC236}">
                <a16:creationId xmlns:a16="http://schemas.microsoft.com/office/drawing/2014/main" id="{63808B6B-4E9F-C684-6F6F-3F74FD81D36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87884" y="4205818"/>
            <a:ext cx="463549" cy="46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4" name="Text 25">
            <a:extLst>
              <a:ext uri="{FF2B5EF4-FFF2-40B4-BE49-F238E27FC236}">
                <a16:creationId xmlns:a16="http://schemas.microsoft.com/office/drawing/2014/main" id="{A38059F3-AA9F-9474-F49C-220AC9CA3071}"/>
              </a:ext>
            </a:extLst>
          </p:cNvPr>
          <p:cNvSpPr>
            <a:spLocks noChangeArrowheads="1"/>
          </p:cNvSpPr>
          <p:nvPr/>
        </p:nvSpPr>
        <p:spPr bwMode="auto">
          <a:xfrm>
            <a:off x="9461501" y="4085168"/>
            <a:ext cx="2230967" cy="51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600" b="1">
                <a:solidFill>
                  <a:srgbClr val="5C3317"/>
                </a:solidFill>
                <a:latin typeface="Trebuchet MS" panose="020B0603020202020204" pitchFamily="34" charset="0"/>
                <a:ea typeface="Trebuchet MS" panose="020B0603020202020204" pitchFamily="34" charset="0"/>
                <a:cs typeface="Trebuchet MS" panose="020B0603020202020204" pitchFamily="34" charset="0"/>
              </a:rPr>
              <a:t>Dorpsidentiteit</a:t>
            </a:r>
            <a:endParaRPr lang="nl-NL" altLang="nl-NL" sz="1600">
              <a:solidFill>
                <a:prstClr val="black"/>
              </a:solidFill>
            </a:endParaRPr>
          </a:p>
        </p:txBody>
      </p:sp>
      <p:sp>
        <p:nvSpPr>
          <p:cNvPr id="10275" name="Text 26">
            <a:extLst>
              <a:ext uri="{FF2B5EF4-FFF2-40B4-BE49-F238E27FC236}">
                <a16:creationId xmlns:a16="http://schemas.microsoft.com/office/drawing/2014/main" id="{A94F6A50-1A3D-A479-E878-076725D813AE}"/>
              </a:ext>
            </a:extLst>
          </p:cNvPr>
          <p:cNvSpPr>
            <a:spLocks noChangeArrowheads="1"/>
          </p:cNvSpPr>
          <p:nvPr/>
        </p:nvSpPr>
        <p:spPr bwMode="auto">
          <a:xfrm>
            <a:off x="8826501" y="4656667"/>
            <a:ext cx="2865967" cy="107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467">
                <a:solidFill>
                  <a:srgbClr val="2A2A2A"/>
                </a:solidFill>
                <a:cs typeface="Calibri" panose="020F0502020204030204" pitchFamily="34" charset="0"/>
              </a:rPr>
              <a:t>Een platform van de inwoners van Sterksel zelf. </a:t>
            </a:r>
            <a:endParaRPr lang="nl-NL" altLang="nl-NL" sz="1467">
              <a:solidFill>
                <a:prstClr val="black"/>
              </a:solidFill>
            </a:endParaRPr>
          </a:p>
        </p:txBody>
      </p:sp>
    </p:spTree>
    <p:extLst>
      <p:ext uri="{BB962C8B-B14F-4D97-AF65-F5344CB8AC3E}">
        <p14:creationId xmlns:p14="http://schemas.microsoft.com/office/powerpoint/2010/main" val="20228552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EDEBDF"/>
        </a:solidFill>
        <a:effectLst/>
      </p:bgPr>
    </p:bg>
    <p:spTree>
      <p:nvGrpSpPr>
        <p:cNvPr id="1" name=""/>
        <p:cNvGrpSpPr/>
        <p:nvPr/>
      </p:nvGrpSpPr>
      <p:grpSpPr>
        <a:xfrm>
          <a:off x="0" y="0"/>
          <a:ext cx="0" cy="0"/>
          <a:chOff x="0" y="0"/>
          <a:chExt cx="0" cy="0"/>
        </a:xfrm>
      </p:grpSpPr>
      <p:sp>
        <p:nvSpPr>
          <p:cNvPr id="12290" name="Shape 0">
            <a:extLst>
              <a:ext uri="{FF2B5EF4-FFF2-40B4-BE49-F238E27FC236}">
                <a16:creationId xmlns:a16="http://schemas.microsoft.com/office/drawing/2014/main" id="{C6331317-ABC9-59E7-B587-A8DCAB345A74}"/>
              </a:ext>
            </a:extLst>
          </p:cNvPr>
          <p:cNvSpPr>
            <a:spLocks noChangeArrowheads="1"/>
          </p:cNvSpPr>
          <p:nvPr/>
        </p:nvSpPr>
        <p:spPr bwMode="auto">
          <a:xfrm>
            <a:off x="0" y="0"/>
            <a:ext cx="12192000" cy="670984"/>
          </a:xfrm>
          <a:prstGeom prst="rect">
            <a:avLst/>
          </a:prstGeom>
          <a:solidFill>
            <a:srgbClr val="D6E8EF">
              <a:alpha val="70195"/>
            </a:srgbClr>
          </a:solidFill>
          <a:ln w="12700">
            <a:solidFill>
              <a:srgbClr val="D6E8EF">
                <a:alpha val="70195"/>
              </a:srgbClr>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2291" name="Image 0" descr="preencoded.png">
            <a:extLst>
              <a:ext uri="{FF2B5EF4-FFF2-40B4-BE49-F238E27FC236}">
                <a16:creationId xmlns:a16="http://schemas.microsoft.com/office/drawing/2014/main" id="{03493040-E1B7-A5A8-435B-F474AC5B0D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0984"/>
            <a:ext cx="1890184" cy="618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 1">
            <a:extLst>
              <a:ext uri="{FF2B5EF4-FFF2-40B4-BE49-F238E27FC236}">
                <a16:creationId xmlns:a16="http://schemas.microsoft.com/office/drawing/2014/main" id="{B43AD45F-EE6E-3EE3-3B46-5FC402490D89}"/>
              </a:ext>
            </a:extLst>
          </p:cNvPr>
          <p:cNvSpPr>
            <a:spLocks noChangeArrowheads="1"/>
          </p:cNvSpPr>
          <p:nvPr/>
        </p:nvSpPr>
        <p:spPr bwMode="auto">
          <a:xfrm>
            <a:off x="2133601" y="791634"/>
            <a:ext cx="9876367"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3200" b="1">
                <a:solidFill>
                  <a:srgbClr val="C0272D"/>
                </a:solidFill>
                <a:latin typeface="Trebuchet MS" panose="020B0603020202020204" pitchFamily="34" charset="0"/>
                <a:ea typeface="Trebuchet MS" panose="020B0603020202020204" pitchFamily="34" charset="0"/>
                <a:cs typeface="Trebuchet MS" panose="020B0603020202020204" pitchFamily="34" charset="0"/>
              </a:rPr>
              <a:t>Uitdagingen bij de lancering</a:t>
            </a:r>
            <a:endParaRPr lang="nl-NL" altLang="nl-NL" sz="3200">
              <a:solidFill>
                <a:prstClr val="black"/>
              </a:solidFill>
            </a:endParaRPr>
          </a:p>
        </p:txBody>
      </p:sp>
      <p:sp>
        <p:nvSpPr>
          <p:cNvPr id="12293" name="Shape 2">
            <a:extLst>
              <a:ext uri="{FF2B5EF4-FFF2-40B4-BE49-F238E27FC236}">
                <a16:creationId xmlns:a16="http://schemas.microsoft.com/office/drawing/2014/main" id="{3418666B-1A98-8238-A802-A1FD5D75920B}"/>
              </a:ext>
            </a:extLst>
          </p:cNvPr>
          <p:cNvSpPr>
            <a:spLocks noChangeArrowheads="1"/>
          </p:cNvSpPr>
          <p:nvPr/>
        </p:nvSpPr>
        <p:spPr bwMode="auto">
          <a:xfrm>
            <a:off x="2133600" y="1559984"/>
            <a:ext cx="7924800" cy="48683"/>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294" name="Shape 3">
            <a:extLst>
              <a:ext uri="{FF2B5EF4-FFF2-40B4-BE49-F238E27FC236}">
                <a16:creationId xmlns:a16="http://schemas.microsoft.com/office/drawing/2014/main" id="{271F2287-FDAD-6AB9-E7EA-807D1BB4EDFE}"/>
              </a:ext>
            </a:extLst>
          </p:cNvPr>
          <p:cNvSpPr>
            <a:spLocks noChangeArrowheads="1"/>
          </p:cNvSpPr>
          <p:nvPr/>
        </p:nvSpPr>
        <p:spPr bwMode="auto">
          <a:xfrm>
            <a:off x="2169584" y="1731434"/>
            <a:ext cx="4815416" cy="1316567"/>
          </a:xfrm>
          <a:prstGeom prst="rect">
            <a:avLst/>
          </a:prstGeom>
          <a:solidFill>
            <a:srgbClr val="F5F3EC"/>
          </a:solidFill>
          <a:ln w="12700">
            <a:solidFill>
              <a:srgbClr val="D8D5CA"/>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295" name="Shape 4">
            <a:extLst>
              <a:ext uri="{FF2B5EF4-FFF2-40B4-BE49-F238E27FC236}">
                <a16:creationId xmlns:a16="http://schemas.microsoft.com/office/drawing/2014/main" id="{A020D924-BA8E-949C-71A2-DACB63E4CA48}"/>
              </a:ext>
            </a:extLst>
          </p:cNvPr>
          <p:cNvSpPr>
            <a:spLocks noChangeArrowheads="1"/>
          </p:cNvSpPr>
          <p:nvPr/>
        </p:nvSpPr>
        <p:spPr bwMode="auto">
          <a:xfrm>
            <a:off x="2292351" y="1828801"/>
            <a:ext cx="463549" cy="463551"/>
          </a:xfrm>
          <a:prstGeom prst="ellipse">
            <a:avLst/>
          </a:prstGeom>
          <a:solidFill>
            <a:srgbClr val="C0272D"/>
          </a:solidFill>
          <a:ln w="12700">
            <a:solidFill>
              <a:srgbClr val="C0272D"/>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296" name="Text 5">
            <a:extLst>
              <a:ext uri="{FF2B5EF4-FFF2-40B4-BE49-F238E27FC236}">
                <a16:creationId xmlns:a16="http://schemas.microsoft.com/office/drawing/2014/main" id="{81252148-5B2C-7414-2580-C9C9C5B459E0}"/>
              </a:ext>
            </a:extLst>
          </p:cNvPr>
          <p:cNvSpPr>
            <a:spLocks noChangeArrowheads="1"/>
          </p:cNvSpPr>
          <p:nvPr/>
        </p:nvSpPr>
        <p:spPr bwMode="auto">
          <a:xfrm>
            <a:off x="2292351" y="1828801"/>
            <a:ext cx="463549" cy="46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fontAlgn="base">
              <a:spcBef>
                <a:spcPct val="0"/>
              </a:spcBef>
              <a:spcAft>
                <a:spcPct val="0"/>
              </a:spcAft>
            </a:pPr>
            <a:r>
              <a:rPr lang="nl-NL" altLang="nl-NL" sz="1200" b="1">
                <a:solidFill>
                  <a:srgbClr val="FFFFFF"/>
                </a:solidFill>
                <a:latin typeface="Trebuchet MS" panose="020B0603020202020204" pitchFamily="34" charset="0"/>
                <a:ea typeface="Trebuchet MS" panose="020B0603020202020204" pitchFamily="34" charset="0"/>
                <a:cs typeface="Trebuchet MS" panose="020B0603020202020204" pitchFamily="34" charset="0"/>
              </a:rPr>
              <a:t>01</a:t>
            </a:r>
            <a:endParaRPr lang="nl-NL" altLang="nl-NL" sz="1200">
              <a:solidFill>
                <a:prstClr val="black"/>
              </a:solidFill>
            </a:endParaRPr>
          </a:p>
        </p:txBody>
      </p:sp>
      <p:sp>
        <p:nvSpPr>
          <p:cNvPr id="10" name="Text 6">
            <a:extLst>
              <a:ext uri="{FF2B5EF4-FFF2-40B4-BE49-F238E27FC236}">
                <a16:creationId xmlns:a16="http://schemas.microsoft.com/office/drawing/2014/main" id="{56C5DA45-B190-4166-D924-EFCCE8BEF8A5}"/>
              </a:ext>
            </a:extLst>
          </p:cNvPr>
          <p:cNvSpPr/>
          <p:nvPr/>
        </p:nvSpPr>
        <p:spPr>
          <a:xfrm>
            <a:off x="2865967" y="1803401"/>
            <a:ext cx="3998384" cy="488951"/>
          </a:xfrm>
          <a:prstGeom prst="rect">
            <a:avLst/>
          </a:prstGeom>
          <a:noFill/>
          <a:ln/>
        </p:spPr>
        <p:txBody>
          <a:bodyPr anchor="ctr"/>
          <a:lstStyle/>
          <a:p>
            <a:pPr defTabSz="1219170">
              <a:defRPr/>
            </a:pPr>
            <a:r>
              <a:rPr lang="nl-NL" sz="1667" b="1" dirty="0">
                <a:solidFill>
                  <a:srgbClr val="5C3317"/>
                </a:solidFill>
                <a:latin typeface="Trebuchet MS" pitchFamily="34" charset="0"/>
                <a:ea typeface="Trebuchet MS" pitchFamily="34" charset="-122"/>
                <a:cs typeface="Trebuchet MS" pitchFamily="34" charset="-120"/>
              </a:rPr>
              <a:t>Kritische massa bereiken</a:t>
            </a:r>
            <a:endParaRPr lang="nl-NL" sz="1667" dirty="0">
              <a:solidFill>
                <a:prstClr val="black"/>
              </a:solidFill>
              <a:latin typeface="Calibri" panose="020F0502020204030204"/>
            </a:endParaRPr>
          </a:p>
        </p:txBody>
      </p:sp>
      <p:sp>
        <p:nvSpPr>
          <p:cNvPr id="12298" name="Text 7">
            <a:extLst>
              <a:ext uri="{FF2B5EF4-FFF2-40B4-BE49-F238E27FC236}">
                <a16:creationId xmlns:a16="http://schemas.microsoft.com/office/drawing/2014/main" id="{2FE5E575-13F8-E32A-BDE5-49263D8B635B}"/>
              </a:ext>
            </a:extLst>
          </p:cNvPr>
          <p:cNvSpPr>
            <a:spLocks noChangeArrowheads="1"/>
          </p:cNvSpPr>
          <p:nvPr/>
        </p:nvSpPr>
        <p:spPr bwMode="auto">
          <a:xfrm>
            <a:off x="2292351" y="2341034"/>
            <a:ext cx="4572000" cy="63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467">
                <a:solidFill>
                  <a:srgbClr val="2A2A2A"/>
                </a:solidFill>
                <a:cs typeface="Calibri" panose="020F0502020204030204" pitchFamily="34" charset="0"/>
              </a:rPr>
              <a:t>Platform werkt pas als genoeg mensen meedoen. Gerichte campagne via flyers.</a:t>
            </a:r>
            <a:endParaRPr lang="nl-NL" altLang="nl-NL" sz="1467">
              <a:solidFill>
                <a:prstClr val="black"/>
              </a:solidFill>
            </a:endParaRPr>
          </a:p>
        </p:txBody>
      </p:sp>
      <p:sp>
        <p:nvSpPr>
          <p:cNvPr id="12299" name="Shape 8">
            <a:extLst>
              <a:ext uri="{FF2B5EF4-FFF2-40B4-BE49-F238E27FC236}">
                <a16:creationId xmlns:a16="http://schemas.microsoft.com/office/drawing/2014/main" id="{8EFECE6F-3EBB-42B3-8658-60E5A64B5FF6}"/>
              </a:ext>
            </a:extLst>
          </p:cNvPr>
          <p:cNvSpPr>
            <a:spLocks noChangeArrowheads="1"/>
          </p:cNvSpPr>
          <p:nvPr/>
        </p:nvSpPr>
        <p:spPr bwMode="auto">
          <a:xfrm>
            <a:off x="7230534" y="1731434"/>
            <a:ext cx="4815417" cy="1316567"/>
          </a:xfrm>
          <a:prstGeom prst="rect">
            <a:avLst/>
          </a:prstGeom>
          <a:solidFill>
            <a:srgbClr val="F5F3EC"/>
          </a:solidFill>
          <a:ln w="12700">
            <a:solidFill>
              <a:srgbClr val="D8D5CA"/>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300" name="Shape 9">
            <a:extLst>
              <a:ext uri="{FF2B5EF4-FFF2-40B4-BE49-F238E27FC236}">
                <a16:creationId xmlns:a16="http://schemas.microsoft.com/office/drawing/2014/main" id="{ECFDF0BF-53C6-EE79-CE22-6ED616AC0554}"/>
              </a:ext>
            </a:extLst>
          </p:cNvPr>
          <p:cNvSpPr>
            <a:spLocks noChangeArrowheads="1"/>
          </p:cNvSpPr>
          <p:nvPr/>
        </p:nvSpPr>
        <p:spPr bwMode="auto">
          <a:xfrm>
            <a:off x="7351184" y="1828801"/>
            <a:ext cx="463549" cy="463551"/>
          </a:xfrm>
          <a:prstGeom prst="ellipse">
            <a:avLst/>
          </a:prstGeom>
          <a:solidFill>
            <a:srgbClr val="C0272D"/>
          </a:solidFill>
          <a:ln w="12700">
            <a:solidFill>
              <a:srgbClr val="C0272D"/>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301" name="Text 10">
            <a:extLst>
              <a:ext uri="{FF2B5EF4-FFF2-40B4-BE49-F238E27FC236}">
                <a16:creationId xmlns:a16="http://schemas.microsoft.com/office/drawing/2014/main" id="{D3E245E5-288E-9D6D-45F9-9831C4282DDD}"/>
              </a:ext>
            </a:extLst>
          </p:cNvPr>
          <p:cNvSpPr>
            <a:spLocks noChangeArrowheads="1"/>
          </p:cNvSpPr>
          <p:nvPr/>
        </p:nvSpPr>
        <p:spPr bwMode="auto">
          <a:xfrm>
            <a:off x="7351184" y="1828801"/>
            <a:ext cx="463549" cy="46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fontAlgn="base">
              <a:spcBef>
                <a:spcPct val="0"/>
              </a:spcBef>
              <a:spcAft>
                <a:spcPct val="0"/>
              </a:spcAft>
            </a:pPr>
            <a:r>
              <a:rPr lang="nl-NL" altLang="nl-NL" sz="1200" b="1">
                <a:solidFill>
                  <a:srgbClr val="FFFFFF"/>
                </a:solidFill>
                <a:latin typeface="Trebuchet MS" panose="020B0603020202020204" pitchFamily="34" charset="0"/>
                <a:ea typeface="Trebuchet MS" panose="020B0603020202020204" pitchFamily="34" charset="0"/>
                <a:cs typeface="Trebuchet MS" panose="020B0603020202020204" pitchFamily="34" charset="0"/>
              </a:rPr>
              <a:t>02</a:t>
            </a:r>
            <a:endParaRPr lang="nl-NL" altLang="nl-NL" sz="1200">
              <a:solidFill>
                <a:prstClr val="black"/>
              </a:solidFill>
            </a:endParaRPr>
          </a:p>
        </p:txBody>
      </p:sp>
      <p:sp>
        <p:nvSpPr>
          <p:cNvPr id="15" name="Text 11">
            <a:extLst>
              <a:ext uri="{FF2B5EF4-FFF2-40B4-BE49-F238E27FC236}">
                <a16:creationId xmlns:a16="http://schemas.microsoft.com/office/drawing/2014/main" id="{A11873D2-0535-563D-26C3-129FCAE79B25}"/>
              </a:ext>
            </a:extLst>
          </p:cNvPr>
          <p:cNvSpPr/>
          <p:nvPr/>
        </p:nvSpPr>
        <p:spPr>
          <a:xfrm>
            <a:off x="7924800" y="1803401"/>
            <a:ext cx="3998384" cy="488951"/>
          </a:xfrm>
          <a:prstGeom prst="rect">
            <a:avLst/>
          </a:prstGeom>
          <a:noFill/>
          <a:ln/>
        </p:spPr>
        <p:txBody>
          <a:bodyPr anchor="ctr"/>
          <a:lstStyle/>
          <a:p>
            <a:pPr defTabSz="1219170">
              <a:defRPr/>
            </a:pPr>
            <a:r>
              <a:rPr lang="nl-NL" sz="1667" b="1" dirty="0">
                <a:solidFill>
                  <a:srgbClr val="5C3317"/>
                </a:solidFill>
                <a:latin typeface="Trebuchet MS" pitchFamily="34" charset="0"/>
                <a:ea typeface="Trebuchet MS" pitchFamily="34" charset="-122"/>
                <a:cs typeface="Trebuchet MS" pitchFamily="34" charset="-120"/>
              </a:rPr>
              <a:t>Digitale inclusie</a:t>
            </a:r>
            <a:endParaRPr lang="nl-NL" sz="1667" dirty="0">
              <a:solidFill>
                <a:prstClr val="black"/>
              </a:solidFill>
              <a:latin typeface="Calibri" panose="020F0502020204030204"/>
            </a:endParaRPr>
          </a:p>
        </p:txBody>
      </p:sp>
      <p:sp>
        <p:nvSpPr>
          <p:cNvPr id="12303" name="Text 12">
            <a:extLst>
              <a:ext uri="{FF2B5EF4-FFF2-40B4-BE49-F238E27FC236}">
                <a16:creationId xmlns:a16="http://schemas.microsoft.com/office/drawing/2014/main" id="{C002A6EB-71D9-349F-2263-590021DAC092}"/>
              </a:ext>
            </a:extLst>
          </p:cNvPr>
          <p:cNvSpPr>
            <a:spLocks noChangeArrowheads="1"/>
          </p:cNvSpPr>
          <p:nvPr/>
        </p:nvSpPr>
        <p:spPr bwMode="auto">
          <a:xfrm>
            <a:off x="7351184" y="2341034"/>
            <a:ext cx="4572000" cy="63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467">
                <a:solidFill>
                  <a:srgbClr val="2A2A2A"/>
                </a:solidFill>
                <a:cs typeface="Calibri" panose="020F0502020204030204" pitchFamily="34" charset="0"/>
              </a:rPr>
              <a:t>Niet iedere inwoner is digitaal vaardig. Persoonlijke ondersteuning via digicafé of vrijwilligers is noodzakelijk.</a:t>
            </a:r>
            <a:endParaRPr lang="nl-NL" altLang="nl-NL" sz="1467">
              <a:solidFill>
                <a:prstClr val="black"/>
              </a:solidFill>
            </a:endParaRPr>
          </a:p>
        </p:txBody>
      </p:sp>
      <p:sp>
        <p:nvSpPr>
          <p:cNvPr id="12304" name="Shape 13">
            <a:extLst>
              <a:ext uri="{FF2B5EF4-FFF2-40B4-BE49-F238E27FC236}">
                <a16:creationId xmlns:a16="http://schemas.microsoft.com/office/drawing/2014/main" id="{B04D236A-8327-7D65-A688-3B485F6BBE95}"/>
              </a:ext>
            </a:extLst>
          </p:cNvPr>
          <p:cNvSpPr>
            <a:spLocks noChangeArrowheads="1"/>
          </p:cNvSpPr>
          <p:nvPr/>
        </p:nvSpPr>
        <p:spPr bwMode="auto">
          <a:xfrm>
            <a:off x="2169584" y="3170767"/>
            <a:ext cx="4815416" cy="1316567"/>
          </a:xfrm>
          <a:prstGeom prst="rect">
            <a:avLst/>
          </a:prstGeom>
          <a:solidFill>
            <a:srgbClr val="F5F3EC"/>
          </a:solidFill>
          <a:ln w="12700">
            <a:solidFill>
              <a:srgbClr val="D8D5CA"/>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305" name="Shape 14">
            <a:extLst>
              <a:ext uri="{FF2B5EF4-FFF2-40B4-BE49-F238E27FC236}">
                <a16:creationId xmlns:a16="http://schemas.microsoft.com/office/drawing/2014/main" id="{FD61CF0E-1B63-A230-DA42-32EA45D3A135}"/>
              </a:ext>
            </a:extLst>
          </p:cNvPr>
          <p:cNvSpPr>
            <a:spLocks noChangeArrowheads="1"/>
          </p:cNvSpPr>
          <p:nvPr/>
        </p:nvSpPr>
        <p:spPr bwMode="auto">
          <a:xfrm>
            <a:off x="2292351" y="3268134"/>
            <a:ext cx="463549" cy="463551"/>
          </a:xfrm>
          <a:prstGeom prst="ellipse">
            <a:avLst/>
          </a:prstGeom>
          <a:solidFill>
            <a:srgbClr val="C0272D"/>
          </a:solidFill>
          <a:ln w="12700">
            <a:solidFill>
              <a:srgbClr val="C0272D"/>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306" name="Text 15">
            <a:extLst>
              <a:ext uri="{FF2B5EF4-FFF2-40B4-BE49-F238E27FC236}">
                <a16:creationId xmlns:a16="http://schemas.microsoft.com/office/drawing/2014/main" id="{7E3E0853-86B7-4D92-5978-0AC5599A9901}"/>
              </a:ext>
            </a:extLst>
          </p:cNvPr>
          <p:cNvSpPr>
            <a:spLocks noChangeArrowheads="1"/>
          </p:cNvSpPr>
          <p:nvPr/>
        </p:nvSpPr>
        <p:spPr bwMode="auto">
          <a:xfrm>
            <a:off x="2292351" y="3268134"/>
            <a:ext cx="463549" cy="46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fontAlgn="base">
              <a:spcBef>
                <a:spcPct val="0"/>
              </a:spcBef>
              <a:spcAft>
                <a:spcPct val="0"/>
              </a:spcAft>
            </a:pPr>
            <a:r>
              <a:rPr lang="nl-NL" altLang="nl-NL" sz="1200" b="1">
                <a:solidFill>
                  <a:srgbClr val="FFFFFF"/>
                </a:solidFill>
                <a:latin typeface="Trebuchet MS" panose="020B0603020202020204" pitchFamily="34" charset="0"/>
                <a:ea typeface="Trebuchet MS" panose="020B0603020202020204" pitchFamily="34" charset="0"/>
                <a:cs typeface="Trebuchet MS" panose="020B0603020202020204" pitchFamily="34" charset="0"/>
              </a:rPr>
              <a:t>03</a:t>
            </a:r>
            <a:endParaRPr lang="nl-NL" altLang="nl-NL" sz="1200">
              <a:solidFill>
                <a:prstClr val="black"/>
              </a:solidFill>
            </a:endParaRPr>
          </a:p>
        </p:txBody>
      </p:sp>
      <p:sp>
        <p:nvSpPr>
          <p:cNvPr id="20" name="Text 16">
            <a:extLst>
              <a:ext uri="{FF2B5EF4-FFF2-40B4-BE49-F238E27FC236}">
                <a16:creationId xmlns:a16="http://schemas.microsoft.com/office/drawing/2014/main" id="{F661E68C-3E32-7263-786D-2C2E3BB55D98}"/>
              </a:ext>
            </a:extLst>
          </p:cNvPr>
          <p:cNvSpPr/>
          <p:nvPr/>
        </p:nvSpPr>
        <p:spPr>
          <a:xfrm>
            <a:off x="2865967" y="3242734"/>
            <a:ext cx="3998384" cy="488951"/>
          </a:xfrm>
          <a:prstGeom prst="rect">
            <a:avLst/>
          </a:prstGeom>
          <a:noFill/>
          <a:ln/>
        </p:spPr>
        <p:txBody>
          <a:bodyPr anchor="ctr"/>
          <a:lstStyle/>
          <a:p>
            <a:pPr defTabSz="1219170">
              <a:defRPr/>
            </a:pPr>
            <a:r>
              <a:rPr lang="nl-NL" sz="1667" b="1" dirty="0">
                <a:solidFill>
                  <a:srgbClr val="5C3317"/>
                </a:solidFill>
                <a:latin typeface="Trebuchet MS" pitchFamily="34" charset="0"/>
                <a:ea typeface="Trebuchet MS" pitchFamily="34" charset="-122"/>
                <a:cs typeface="Trebuchet MS" pitchFamily="34" charset="-120"/>
              </a:rPr>
              <a:t>Community management</a:t>
            </a:r>
            <a:endParaRPr lang="nl-NL" sz="1667" dirty="0">
              <a:solidFill>
                <a:prstClr val="black"/>
              </a:solidFill>
              <a:latin typeface="Calibri" panose="020F0502020204030204"/>
            </a:endParaRPr>
          </a:p>
        </p:txBody>
      </p:sp>
      <p:sp>
        <p:nvSpPr>
          <p:cNvPr id="12308" name="Text 17">
            <a:extLst>
              <a:ext uri="{FF2B5EF4-FFF2-40B4-BE49-F238E27FC236}">
                <a16:creationId xmlns:a16="http://schemas.microsoft.com/office/drawing/2014/main" id="{1C8B8627-FBBC-120A-E464-77EE9BF623EC}"/>
              </a:ext>
            </a:extLst>
          </p:cNvPr>
          <p:cNvSpPr>
            <a:spLocks noChangeArrowheads="1"/>
          </p:cNvSpPr>
          <p:nvPr/>
        </p:nvSpPr>
        <p:spPr bwMode="auto">
          <a:xfrm>
            <a:off x="2292351" y="3780367"/>
            <a:ext cx="4572000" cy="63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467">
                <a:solidFill>
                  <a:srgbClr val="2A2A2A"/>
                </a:solidFill>
                <a:cs typeface="Calibri" panose="020F0502020204030204" pitchFamily="34" charset="0"/>
              </a:rPr>
              <a:t>Wie houdt het actief? Trekkers nodig die modereren en inspireren — vrijwilligers werven en ondersteunen.</a:t>
            </a:r>
            <a:endParaRPr lang="nl-NL" altLang="nl-NL" sz="1467">
              <a:solidFill>
                <a:prstClr val="black"/>
              </a:solidFill>
            </a:endParaRPr>
          </a:p>
        </p:txBody>
      </p:sp>
      <p:sp>
        <p:nvSpPr>
          <p:cNvPr id="12309" name="Shape 18">
            <a:extLst>
              <a:ext uri="{FF2B5EF4-FFF2-40B4-BE49-F238E27FC236}">
                <a16:creationId xmlns:a16="http://schemas.microsoft.com/office/drawing/2014/main" id="{0CF220AC-1B89-49CD-D77C-99EFDEBD72F4}"/>
              </a:ext>
            </a:extLst>
          </p:cNvPr>
          <p:cNvSpPr>
            <a:spLocks noChangeArrowheads="1"/>
          </p:cNvSpPr>
          <p:nvPr/>
        </p:nvSpPr>
        <p:spPr bwMode="auto">
          <a:xfrm>
            <a:off x="7230534" y="3170767"/>
            <a:ext cx="4815417" cy="1316567"/>
          </a:xfrm>
          <a:prstGeom prst="rect">
            <a:avLst/>
          </a:prstGeom>
          <a:solidFill>
            <a:srgbClr val="F5F3EC"/>
          </a:solidFill>
          <a:ln w="12700">
            <a:solidFill>
              <a:srgbClr val="D8D5CA"/>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310" name="Shape 19">
            <a:extLst>
              <a:ext uri="{FF2B5EF4-FFF2-40B4-BE49-F238E27FC236}">
                <a16:creationId xmlns:a16="http://schemas.microsoft.com/office/drawing/2014/main" id="{D53961DC-3DC1-F3D4-FBA3-03407263BD69}"/>
              </a:ext>
            </a:extLst>
          </p:cNvPr>
          <p:cNvSpPr>
            <a:spLocks noChangeArrowheads="1"/>
          </p:cNvSpPr>
          <p:nvPr/>
        </p:nvSpPr>
        <p:spPr bwMode="auto">
          <a:xfrm>
            <a:off x="7351184" y="3268134"/>
            <a:ext cx="463549" cy="463551"/>
          </a:xfrm>
          <a:prstGeom prst="ellipse">
            <a:avLst/>
          </a:prstGeom>
          <a:solidFill>
            <a:srgbClr val="C0272D"/>
          </a:solidFill>
          <a:ln w="12700">
            <a:solidFill>
              <a:srgbClr val="C0272D"/>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311" name="Text 20">
            <a:extLst>
              <a:ext uri="{FF2B5EF4-FFF2-40B4-BE49-F238E27FC236}">
                <a16:creationId xmlns:a16="http://schemas.microsoft.com/office/drawing/2014/main" id="{2E0A9CB7-1333-71C5-CC45-387353173C77}"/>
              </a:ext>
            </a:extLst>
          </p:cNvPr>
          <p:cNvSpPr>
            <a:spLocks noChangeArrowheads="1"/>
          </p:cNvSpPr>
          <p:nvPr/>
        </p:nvSpPr>
        <p:spPr bwMode="auto">
          <a:xfrm>
            <a:off x="7351184" y="3268134"/>
            <a:ext cx="463549" cy="46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fontAlgn="base">
              <a:spcBef>
                <a:spcPct val="0"/>
              </a:spcBef>
              <a:spcAft>
                <a:spcPct val="0"/>
              </a:spcAft>
            </a:pPr>
            <a:r>
              <a:rPr lang="nl-NL" altLang="nl-NL" sz="1200" b="1">
                <a:solidFill>
                  <a:srgbClr val="FFFFFF"/>
                </a:solidFill>
                <a:latin typeface="Trebuchet MS" panose="020B0603020202020204" pitchFamily="34" charset="0"/>
                <a:ea typeface="Trebuchet MS" panose="020B0603020202020204" pitchFamily="34" charset="0"/>
                <a:cs typeface="Trebuchet MS" panose="020B0603020202020204" pitchFamily="34" charset="0"/>
              </a:rPr>
              <a:t>04</a:t>
            </a:r>
            <a:endParaRPr lang="nl-NL" altLang="nl-NL" sz="1200">
              <a:solidFill>
                <a:prstClr val="black"/>
              </a:solidFill>
            </a:endParaRPr>
          </a:p>
        </p:txBody>
      </p:sp>
      <p:sp>
        <p:nvSpPr>
          <p:cNvPr id="25" name="Text 21">
            <a:extLst>
              <a:ext uri="{FF2B5EF4-FFF2-40B4-BE49-F238E27FC236}">
                <a16:creationId xmlns:a16="http://schemas.microsoft.com/office/drawing/2014/main" id="{348DF18D-7D76-331A-844C-0B6E523E4180}"/>
              </a:ext>
            </a:extLst>
          </p:cNvPr>
          <p:cNvSpPr/>
          <p:nvPr/>
        </p:nvSpPr>
        <p:spPr>
          <a:xfrm>
            <a:off x="7924800" y="3242734"/>
            <a:ext cx="3998384" cy="488951"/>
          </a:xfrm>
          <a:prstGeom prst="rect">
            <a:avLst/>
          </a:prstGeom>
          <a:noFill/>
          <a:ln/>
        </p:spPr>
        <p:txBody>
          <a:bodyPr anchor="ctr"/>
          <a:lstStyle/>
          <a:p>
            <a:pPr defTabSz="1219170">
              <a:defRPr/>
            </a:pPr>
            <a:r>
              <a:rPr lang="nl-NL" sz="1667" b="1" dirty="0">
                <a:solidFill>
                  <a:srgbClr val="5C3317"/>
                </a:solidFill>
                <a:latin typeface="Trebuchet MS" pitchFamily="34" charset="0"/>
                <a:ea typeface="Trebuchet MS" pitchFamily="34" charset="-122"/>
                <a:cs typeface="Trebuchet MS" pitchFamily="34" charset="-120"/>
              </a:rPr>
              <a:t>Privacy &amp; vertrouwen</a:t>
            </a:r>
            <a:endParaRPr lang="nl-NL" sz="1667" dirty="0">
              <a:solidFill>
                <a:prstClr val="black"/>
              </a:solidFill>
              <a:latin typeface="Calibri" panose="020F0502020204030204"/>
            </a:endParaRPr>
          </a:p>
        </p:txBody>
      </p:sp>
      <p:sp>
        <p:nvSpPr>
          <p:cNvPr id="12313" name="Text 22">
            <a:extLst>
              <a:ext uri="{FF2B5EF4-FFF2-40B4-BE49-F238E27FC236}">
                <a16:creationId xmlns:a16="http://schemas.microsoft.com/office/drawing/2014/main" id="{1EAE98F0-ED4C-938C-9FC2-4FD484FBA3CA}"/>
              </a:ext>
            </a:extLst>
          </p:cNvPr>
          <p:cNvSpPr>
            <a:spLocks noChangeArrowheads="1"/>
          </p:cNvSpPr>
          <p:nvPr/>
        </p:nvSpPr>
        <p:spPr bwMode="auto">
          <a:xfrm>
            <a:off x="7351184" y="3780367"/>
            <a:ext cx="4572000" cy="63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467">
                <a:solidFill>
                  <a:srgbClr val="2A2A2A"/>
                </a:solidFill>
                <a:cs typeface="Calibri" panose="020F0502020204030204" pitchFamily="34" charset="0"/>
              </a:rPr>
              <a:t>Hoplr is AVG-compliant en besloten. Dit moet actief gecommuniceerd worden om drempel te verlagen.</a:t>
            </a:r>
            <a:endParaRPr lang="nl-NL" altLang="nl-NL" sz="1467">
              <a:solidFill>
                <a:prstClr val="black"/>
              </a:solidFill>
            </a:endParaRPr>
          </a:p>
        </p:txBody>
      </p:sp>
      <p:sp>
        <p:nvSpPr>
          <p:cNvPr id="12314" name="Shape 23">
            <a:extLst>
              <a:ext uri="{FF2B5EF4-FFF2-40B4-BE49-F238E27FC236}">
                <a16:creationId xmlns:a16="http://schemas.microsoft.com/office/drawing/2014/main" id="{C887D88F-61C5-AE3D-2005-A5C68E2E9DFA}"/>
              </a:ext>
            </a:extLst>
          </p:cNvPr>
          <p:cNvSpPr>
            <a:spLocks noChangeArrowheads="1"/>
          </p:cNvSpPr>
          <p:nvPr/>
        </p:nvSpPr>
        <p:spPr bwMode="auto">
          <a:xfrm>
            <a:off x="2169584" y="4607985"/>
            <a:ext cx="4815416" cy="2493423"/>
          </a:xfrm>
          <a:prstGeom prst="rect">
            <a:avLst/>
          </a:prstGeom>
          <a:solidFill>
            <a:srgbClr val="F5F3EC"/>
          </a:solidFill>
          <a:ln w="12700">
            <a:solidFill>
              <a:srgbClr val="D8D5CA"/>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Calibri" panose="020F0502020204030204" pitchFamily="34" charset="0"/>
            </a:endParaRPr>
          </a:p>
          <a:p>
            <a:pPr marL="0" marR="0" lvl="0" indent="0" algn="l" defTabSz="1219170" rtl="0" eaLnBrk="1" fontAlgn="base" latinLnBrk="0" hangingPunct="1">
              <a:lnSpc>
                <a:spcPct val="100000"/>
              </a:lnSpc>
              <a:spcBef>
                <a:spcPct val="0"/>
              </a:spcBef>
              <a:spcAft>
                <a:spcPct val="0"/>
              </a:spcAft>
              <a:buClrTx/>
              <a:buSzTx/>
              <a:buFontTx/>
              <a:buNone/>
              <a:tabLst/>
              <a:defRPr/>
            </a:pPr>
            <a:endParaRPr lang="nl-NL" altLang="nl-NL" sz="1467" dirty="0">
              <a:solidFill>
                <a:srgbClr val="2A2A2A"/>
              </a:solidFill>
              <a:latin typeface="Calibri" panose="020F0502020204030204"/>
              <a:cs typeface="Calibri" panose="020F0502020204030204" pitchFamily="34" charset="0"/>
            </a:endParaRPr>
          </a:p>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Calibri" panose="020F0502020204030204" pitchFamily="34" charset="0"/>
            </a:endParaRPr>
          </a:p>
          <a:p>
            <a:pPr marL="0" marR="0" lvl="0" indent="0" algn="l" defTabSz="1219170" rtl="0" eaLnBrk="1" fontAlgn="base" latinLnBrk="0" hangingPunct="1">
              <a:lnSpc>
                <a:spcPct val="100000"/>
              </a:lnSpc>
              <a:spcBef>
                <a:spcPct val="0"/>
              </a:spcBef>
              <a:spcAft>
                <a:spcPct val="0"/>
              </a:spcAft>
              <a:buClrTx/>
              <a:buSzTx/>
              <a:buFontTx/>
              <a:buNone/>
              <a:tabLst/>
              <a:defRPr/>
            </a:pPr>
            <a:r>
              <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Calibri" panose="020F0502020204030204" pitchFamily="34" charset="0"/>
              </a:rPr>
              <a:t>Meerwaarde van Hoplr (structuur, veiligheid, postcodecheck) moet duidelijk worden gemaakt. Bij Hoplr:</a:t>
            </a:r>
          </a:p>
          <a:p>
            <a:pPr marL="285750" marR="0" lvl="0" indent="-2857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Calibri" panose="020F0502020204030204" pitchFamily="34" charset="0"/>
              </a:rPr>
              <a:t>Geen Meta</a:t>
            </a:r>
          </a:p>
          <a:p>
            <a:pPr marL="285750" marR="0" lvl="0" indent="-2857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Calibri" panose="020F0502020204030204" pitchFamily="34" charset="0"/>
              </a:rPr>
              <a:t>Moderatie en ondersteuning</a:t>
            </a:r>
          </a:p>
          <a:p>
            <a:pPr marL="285750" marR="0" lvl="0" indent="-2857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Calibri" panose="020F0502020204030204" pitchFamily="34" charset="0"/>
              </a:rPr>
              <a:t>Volledige privacy</a:t>
            </a:r>
          </a:p>
          <a:p>
            <a:pPr marL="285750" marR="0" lvl="0" indent="-2857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Calibri" panose="020F0502020204030204" pitchFamily="34" charset="0"/>
              </a:rPr>
              <a:t>Gebruiksgegevens geen verdienmodel</a:t>
            </a:r>
          </a:p>
          <a:p>
            <a:pPr marL="285750" marR="0" lvl="0" indent="-285750"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altLang="nl-NL" sz="1467" b="0" i="0" u="none" strike="noStrike" kern="1200" cap="none" spc="0" normalizeH="0" baseline="0" noProof="0" dirty="0">
                <a:ln>
                  <a:noFill/>
                </a:ln>
                <a:solidFill>
                  <a:srgbClr val="2A2A2A"/>
                </a:solidFill>
                <a:effectLst/>
                <a:uLnTx/>
                <a:uFillTx/>
                <a:latin typeface="Calibri" panose="020F0502020204030204"/>
                <a:ea typeface="+mn-ea"/>
                <a:cs typeface="Calibri" panose="020F0502020204030204" pitchFamily="34" charset="0"/>
              </a:rPr>
              <a:t>Europees Platform</a:t>
            </a:r>
          </a:p>
        </p:txBody>
      </p:sp>
      <p:sp>
        <p:nvSpPr>
          <p:cNvPr id="12315" name="Shape 24">
            <a:extLst>
              <a:ext uri="{FF2B5EF4-FFF2-40B4-BE49-F238E27FC236}">
                <a16:creationId xmlns:a16="http://schemas.microsoft.com/office/drawing/2014/main" id="{67338D81-89AD-F0BF-8A19-37933F551D05}"/>
              </a:ext>
            </a:extLst>
          </p:cNvPr>
          <p:cNvSpPr>
            <a:spLocks noChangeArrowheads="1"/>
          </p:cNvSpPr>
          <p:nvPr/>
        </p:nvSpPr>
        <p:spPr bwMode="auto">
          <a:xfrm>
            <a:off x="2292351" y="4705351"/>
            <a:ext cx="463549" cy="463549"/>
          </a:xfrm>
          <a:prstGeom prst="ellipse">
            <a:avLst/>
          </a:prstGeom>
          <a:solidFill>
            <a:srgbClr val="C0272D"/>
          </a:solidFill>
          <a:ln w="12700">
            <a:solidFill>
              <a:srgbClr val="C0272D"/>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316" name="Text 25">
            <a:extLst>
              <a:ext uri="{FF2B5EF4-FFF2-40B4-BE49-F238E27FC236}">
                <a16:creationId xmlns:a16="http://schemas.microsoft.com/office/drawing/2014/main" id="{8F9226CE-F9AF-1B1D-0035-B3806C03410F}"/>
              </a:ext>
            </a:extLst>
          </p:cNvPr>
          <p:cNvSpPr>
            <a:spLocks noChangeArrowheads="1"/>
          </p:cNvSpPr>
          <p:nvPr/>
        </p:nvSpPr>
        <p:spPr bwMode="auto">
          <a:xfrm>
            <a:off x="2292351" y="4705351"/>
            <a:ext cx="463549" cy="46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fontAlgn="base">
              <a:spcBef>
                <a:spcPct val="0"/>
              </a:spcBef>
              <a:spcAft>
                <a:spcPct val="0"/>
              </a:spcAft>
            </a:pPr>
            <a:r>
              <a:rPr lang="nl-NL" altLang="nl-NL" sz="1200" b="1">
                <a:solidFill>
                  <a:srgbClr val="FFFFFF"/>
                </a:solidFill>
                <a:latin typeface="Trebuchet MS" panose="020B0603020202020204" pitchFamily="34" charset="0"/>
                <a:ea typeface="Trebuchet MS" panose="020B0603020202020204" pitchFamily="34" charset="0"/>
                <a:cs typeface="Trebuchet MS" panose="020B0603020202020204" pitchFamily="34" charset="0"/>
              </a:rPr>
              <a:t>05</a:t>
            </a:r>
            <a:endParaRPr lang="nl-NL" altLang="nl-NL" sz="1200">
              <a:solidFill>
                <a:prstClr val="black"/>
              </a:solidFill>
            </a:endParaRPr>
          </a:p>
        </p:txBody>
      </p:sp>
      <p:sp>
        <p:nvSpPr>
          <p:cNvPr id="30" name="Text 26">
            <a:extLst>
              <a:ext uri="{FF2B5EF4-FFF2-40B4-BE49-F238E27FC236}">
                <a16:creationId xmlns:a16="http://schemas.microsoft.com/office/drawing/2014/main" id="{FB25E725-BC70-64CA-5930-3FFFD125AB99}"/>
              </a:ext>
            </a:extLst>
          </p:cNvPr>
          <p:cNvSpPr/>
          <p:nvPr/>
        </p:nvSpPr>
        <p:spPr>
          <a:xfrm>
            <a:off x="2865967" y="4682068"/>
            <a:ext cx="3998384" cy="486833"/>
          </a:xfrm>
          <a:prstGeom prst="rect">
            <a:avLst/>
          </a:prstGeom>
          <a:noFill/>
          <a:ln/>
        </p:spPr>
        <p:txBody>
          <a:bodyPr anchor="ctr"/>
          <a:lstStyle/>
          <a:p>
            <a:pPr defTabSz="1219170">
              <a:defRPr/>
            </a:pPr>
            <a:r>
              <a:rPr lang="nl-NL" sz="1667" b="1" dirty="0">
                <a:solidFill>
                  <a:srgbClr val="5C3317"/>
                </a:solidFill>
                <a:latin typeface="Trebuchet MS" pitchFamily="34" charset="0"/>
                <a:ea typeface="Trebuchet MS" pitchFamily="34" charset="-122"/>
                <a:cs typeface="Trebuchet MS" pitchFamily="34" charset="-120"/>
              </a:rPr>
              <a:t>Concurrentie WhatsApp</a:t>
            </a:r>
            <a:endParaRPr lang="nl-NL" sz="1667" dirty="0">
              <a:solidFill>
                <a:prstClr val="black"/>
              </a:solidFill>
              <a:latin typeface="Calibri" panose="020F0502020204030204"/>
            </a:endParaRPr>
          </a:p>
        </p:txBody>
      </p:sp>
      <p:sp>
        <p:nvSpPr>
          <p:cNvPr id="12318" name="Text 27">
            <a:extLst>
              <a:ext uri="{FF2B5EF4-FFF2-40B4-BE49-F238E27FC236}">
                <a16:creationId xmlns:a16="http://schemas.microsoft.com/office/drawing/2014/main" id="{1962EDE9-5156-CF22-3795-A4FA9FA469CA}"/>
              </a:ext>
            </a:extLst>
          </p:cNvPr>
          <p:cNvSpPr>
            <a:spLocks noChangeArrowheads="1"/>
          </p:cNvSpPr>
          <p:nvPr/>
        </p:nvSpPr>
        <p:spPr bwMode="auto">
          <a:xfrm>
            <a:off x="2388096" y="5217584"/>
            <a:ext cx="4572000" cy="130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sz="1467" dirty="0">
              <a:solidFill>
                <a:srgbClr val="2A2A2A"/>
              </a:solidFill>
              <a:cs typeface="Calibri" panose="020F0502020204030204" pitchFamily="34" charset="0"/>
            </a:endParaRPr>
          </a:p>
          <a:p>
            <a:pPr defTabSz="1219170" fontAlgn="base">
              <a:spcBef>
                <a:spcPct val="0"/>
              </a:spcBef>
              <a:spcAft>
                <a:spcPct val="0"/>
              </a:spcAft>
            </a:pPr>
            <a:endParaRPr lang="nl-NL" altLang="nl-NL" sz="1467" dirty="0">
              <a:solidFill>
                <a:srgbClr val="2A2A2A"/>
              </a:solidFill>
              <a:cs typeface="Calibri" panose="020F0502020204030204" pitchFamily="34" charset="0"/>
            </a:endParaRPr>
          </a:p>
          <a:p>
            <a:pPr defTabSz="1219170" fontAlgn="base">
              <a:spcBef>
                <a:spcPct val="0"/>
              </a:spcBef>
              <a:spcAft>
                <a:spcPct val="0"/>
              </a:spcAft>
            </a:pPr>
            <a:endParaRPr lang="nl-NL" altLang="nl-NL" sz="1467" dirty="0">
              <a:solidFill>
                <a:prstClr val="black"/>
              </a:solidFill>
            </a:endParaRPr>
          </a:p>
        </p:txBody>
      </p:sp>
      <p:sp>
        <p:nvSpPr>
          <p:cNvPr id="12319" name="Shape 28">
            <a:extLst>
              <a:ext uri="{FF2B5EF4-FFF2-40B4-BE49-F238E27FC236}">
                <a16:creationId xmlns:a16="http://schemas.microsoft.com/office/drawing/2014/main" id="{2CDD90D3-3DD2-1FBD-0D62-C48391AE140D}"/>
              </a:ext>
            </a:extLst>
          </p:cNvPr>
          <p:cNvSpPr>
            <a:spLocks noChangeArrowheads="1"/>
          </p:cNvSpPr>
          <p:nvPr/>
        </p:nvSpPr>
        <p:spPr bwMode="auto">
          <a:xfrm>
            <a:off x="7230534" y="4607985"/>
            <a:ext cx="4815417" cy="1316567"/>
          </a:xfrm>
          <a:prstGeom prst="rect">
            <a:avLst/>
          </a:prstGeom>
          <a:solidFill>
            <a:srgbClr val="F5F3EC"/>
          </a:solidFill>
          <a:ln w="12700">
            <a:solidFill>
              <a:srgbClr val="D8D5CA"/>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320" name="Shape 29">
            <a:extLst>
              <a:ext uri="{FF2B5EF4-FFF2-40B4-BE49-F238E27FC236}">
                <a16:creationId xmlns:a16="http://schemas.microsoft.com/office/drawing/2014/main" id="{A9FB8960-D933-3FA0-4DFF-4500F92BED20}"/>
              </a:ext>
            </a:extLst>
          </p:cNvPr>
          <p:cNvSpPr>
            <a:spLocks noChangeArrowheads="1"/>
          </p:cNvSpPr>
          <p:nvPr/>
        </p:nvSpPr>
        <p:spPr bwMode="auto">
          <a:xfrm>
            <a:off x="7351184" y="4705351"/>
            <a:ext cx="463549" cy="463549"/>
          </a:xfrm>
          <a:prstGeom prst="ellipse">
            <a:avLst/>
          </a:prstGeom>
          <a:solidFill>
            <a:srgbClr val="C0272D"/>
          </a:solidFill>
          <a:ln w="12700">
            <a:solidFill>
              <a:srgbClr val="C0272D"/>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2321" name="Text 30">
            <a:extLst>
              <a:ext uri="{FF2B5EF4-FFF2-40B4-BE49-F238E27FC236}">
                <a16:creationId xmlns:a16="http://schemas.microsoft.com/office/drawing/2014/main" id="{A8CB2A60-F4A5-AA95-C0A7-0DA0262BC542}"/>
              </a:ext>
            </a:extLst>
          </p:cNvPr>
          <p:cNvSpPr>
            <a:spLocks noChangeArrowheads="1"/>
          </p:cNvSpPr>
          <p:nvPr/>
        </p:nvSpPr>
        <p:spPr bwMode="auto">
          <a:xfrm>
            <a:off x="7351184" y="4705351"/>
            <a:ext cx="463549" cy="46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fontAlgn="base">
              <a:spcBef>
                <a:spcPct val="0"/>
              </a:spcBef>
              <a:spcAft>
                <a:spcPct val="0"/>
              </a:spcAft>
            </a:pPr>
            <a:r>
              <a:rPr lang="nl-NL" altLang="nl-NL" sz="1200" b="1">
                <a:solidFill>
                  <a:srgbClr val="FFFFFF"/>
                </a:solidFill>
                <a:latin typeface="Trebuchet MS" panose="020B0603020202020204" pitchFamily="34" charset="0"/>
                <a:ea typeface="Trebuchet MS" panose="020B0603020202020204" pitchFamily="34" charset="0"/>
                <a:cs typeface="Trebuchet MS" panose="020B0603020202020204" pitchFamily="34" charset="0"/>
              </a:rPr>
              <a:t>06</a:t>
            </a:r>
            <a:endParaRPr lang="nl-NL" altLang="nl-NL" sz="1200">
              <a:solidFill>
                <a:prstClr val="black"/>
              </a:solidFill>
            </a:endParaRPr>
          </a:p>
        </p:txBody>
      </p:sp>
      <p:sp>
        <p:nvSpPr>
          <p:cNvPr id="35" name="Text 31">
            <a:extLst>
              <a:ext uri="{FF2B5EF4-FFF2-40B4-BE49-F238E27FC236}">
                <a16:creationId xmlns:a16="http://schemas.microsoft.com/office/drawing/2014/main" id="{486CD218-7A04-1F2A-4797-488C1E873680}"/>
              </a:ext>
            </a:extLst>
          </p:cNvPr>
          <p:cNvSpPr/>
          <p:nvPr/>
        </p:nvSpPr>
        <p:spPr>
          <a:xfrm>
            <a:off x="7924800" y="4682068"/>
            <a:ext cx="3998384" cy="486833"/>
          </a:xfrm>
          <a:prstGeom prst="rect">
            <a:avLst/>
          </a:prstGeom>
          <a:noFill/>
          <a:ln/>
        </p:spPr>
        <p:txBody>
          <a:bodyPr anchor="ctr"/>
          <a:lstStyle/>
          <a:p>
            <a:pPr defTabSz="1219170">
              <a:defRPr/>
            </a:pPr>
            <a:r>
              <a:rPr lang="nl-NL" sz="1667" b="1" dirty="0">
                <a:solidFill>
                  <a:srgbClr val="5C3317"/>
                </a:solidFill>
                <a:latin typeface="Trebuchet MS" pitchFamily="34" charset="0"/>
                <a:ea typeface="Trebuchet MS" pitchFamily="34" charset="-122"/>
                <a:cs typeface="Trebuchet MS" pitchFamily="34" charset="-120"/>
              </a:rPr>
              <a:t>Continuïteit borgen</a:t>
            </a:r>
            <a:endParaRPr lang="nl-NL" sz="1667" dirty="0">
              <a:solidFill>
                <a:prstClr val="black"/>
              </a:solidFill>
              <a:latin typeface="Calibri" panose="020F0502020204030204"/>
            </a:endParaRPr>
          </a:p>
        </p:txBody>
      </p:sp>
      <p:sp>
        <p:nvSpPr>
          <p:cNvPr id="12323" name="Text 32">
            <a:extLst>
              <a:ext uri="{FF2B5EF4-FFF2-40B4-BE49-F238E27FC236}">
                <a16:creationId xmlns:a16="http://schemas.microsoft.com/office/drawing/2014/main" id="{403DED72-239E-0045-5BE2-73FBA47F205B}"/>
              </a:ext>
            </a:extLst>
          </p:cNvPr>
          <p:cNvSpPr>
            <a:spLocks noChangeArrowheads="1"/>
          </p:cNvSpPr>
          <p:nvPr/>
        </p:nvSpPr>
        <p:spPr bwMode="auto">
          <a:xfrm>
            <a:off x="7351184" y="5217584"/>
            <a:ext cx="4572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467">
                <a:solidFill>
                  <a:srgbClr val="2A2A2A"/>
                </a:solidFill>
                <a:cs typeface="Calibri" panose="020F0502020204030204" pitchFamily="34" charset="0"/>
              </a:rPr>
              <a:t>Activeringsplan voor de eerste 6 maanden met content-agenda, events en follow-up is cruciaal.</a:t>
            </a:r>
            <a:endParaRPr lang="nl-NL" altLang="nl-NL" sz="1467">
              <a:solidFill>
                <a:prstClr val="black"/>
              </a:solidFill>
            </a:endParaRPr>
          </a:p>
        </p:txBody>
      </p:sp>
    </p:spTree>
    <p:extLst>
      <p:ext uri="{BB962C8B-B14F-4D97-AF65-F5344CB8AC3E}">
        <p14:creationId xmlns:p14="http://schemas.microsoft.com/office/powerpoint/2010/main" val="26188553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EDEBDF"/>
        </a:solidFill>
        <a:effectLst/>
      </p:bgPr>
    </p:bg>
    <p:spTree>
      <p:nvGrpSpPr>
        <p:cNvPr id="1" name=""/>
        <p:cNvGrpSpPr/>
        <p:nvPr/>
      </p:nvGrpSpPr>
      <p:grpSpPr>
        <a:xfrm>
          <a:off x="0" y="0"/>
          <a:ext cx="0" cy="0"/>
          <a:chOff x="0" y="0"/>
          <a:chExt cx="0" cy="0"/>
        </a:xfrm>
      </p:grpSpPr>
      <p:sp>
        <p:nvSpPr>
          <p:cNvPr id="14338" name="Shape 0">
            <a:extLst>
              <a:ext uri="{FF2B5EF4-FFF2-40B4-BE49-F238E27FC236}">
                <a16:creationId xmlns:a16="http://schemas.microsoft.com/office/drawing/2014/main" id="{219A3F12-A0A9-F832-73A8-9D634F6B3559}"/>
              </a:ext>
            </a:extLst>
          </p:cNvPr>
          <p:cNvSpPr>
            <a:spLocks noChangeArrowheads="1"/>
          </p:cNvSpPr>
          <p:nvPr/>
        </p:nvSpPr>
        <p:spPr bwMode="auto">
          <a:xfrm>
            <a:off x="0" y="0"/>
            <a:ext cx="12192000" cy="670984"/>
          </a:xfrm>
          <a:prstGeom prst="rect">
            <a:avLst/>
          </a:prstGeom>
          <a:solidFill>
            <a:srgbClr val="D6E8EF">
              <a:alpha val="70195"/>
            </a:srgbClr>
          </a:solidFill>
          <a:ln w="12700">
            <a:solidFill>
              <a:srgbClr val="D6E8EF">
                <a:alpha val="70195"/>
              </a:srgbClr>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4339" name="Image 0" descr="preencoded.png">
            <a:extLst>
              <a:ext uri="{FF2B5EF4-FFF2-40B4-BE49-F238E27FC236}">
                <a16:creationId xmlns:a16="http://schemas.microsoft.com/office/drawing/2014/main" id="{E674E76F-DFE5-EEEC-DEC3-7A9541A45E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0984"/>
            <a:ext cx="1890184" cy="618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1">
            <a:extLst>
              <a:ext uri="{FF2B5EF4-FFF2-40B4-BE49-F238E27FC236}">
                <a16:creationId xmlns:a16="http://schemas.microsoft.com/office/drawing/2014/main" id="{0D191174-450F-31B0-04A2-137E52C048C3}"/>
              </a:ext>
            </a:extLst>
          </p:cNvPr>
          <p:cNvSpPr>
            <a:spLocks noChangeArrowheads="1"/>
          </p:cNvSpPr>
          <p:nvPr/>
        </p:nvSpPr>
        <p:spPr bwMode="auto">
          <a:xfrm>
            <a:off x="2133601" y="791634"/>
            <a:ext cx="9876367"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3200" b="1">
                <a:solidFill>
                  <a:srgbClr val="C0272D"/>
                </a:solidFill>
                <a:latin typeface="Trebuchet MS" panose="020B0603020202020204" pitchFamily="34" charset="0"/>
                <a:ea typeface="Trebuchet MS" panose="020B0603020202020204" pitchFamily="34" charset="0"/>
                <a:cs typeface="Trebuchet MS" panose="020B0603020202020204" pitchFamily="34" charset="0"/>
              </a:rPr>
              <a:t>Relatie met sterksel.nu</a:t>
            </a:r>
            <a:endParaRPr lang="nl-NL" altLang="nl-NL" sz="3200">
              <a:solidFill>
                <a:prstClr val="black"/>
              </a:solidFill>
            </a:endParaRPr>
          </a:p>
        </p:txBody>
      </p:sp>
      <p:sp>
        <p:nvSpPr>
          <p:cNvPr id="14341" name="Shape 2">
            <a:extLst>
              <a:ext uri="{FF2B5EF4-FFF2-40B4-BE49-F238E27FC236}">
                <a16:creationId xmlns:a16="http://schemas.microsoft.com/office/drawing/2014/main" id="{4AB2CE74-137A-9F39-AD3F-CB85206EB460}"/>
              </a:ext>
            </a:extLst>
          </p:cNvPr>
          <p:cNvSpPr>
            <a:spLocks noChangeArrowheads="1"/>
          </p:cNvSpPr>
          <p:nvPr/>
        </p:nvSpPr>
        <p:spPr bwMode="auto">
          <a:xfrm>
            <a:off x="2133600" y="1559984"/>
            <a:ext cx="7924800" cy="48683"/>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4342" name="Shape 3">
            <a:extLst>
              <a:ext uri="{FF2B5EF4-FFF2-40B4-BE49-F238E27FC236}">
                <a16:creationId xmlns:a16="http://schemas.microsoft.com/office/drawing/2014/main" id="{C0BC3585-0F36-1B93-0CD5-8B5755AFA5E8}"/>
              </a:ext>
            </a:extLst>
          </p:cNvPr>
          <p:cNvSpPr>
            <a:spLocks noChangeArrowheads="1"/>
          </p:cNvSpPr>
          <p:nvPr/>
        </p:nvSpPr>
        <p:spPr bwMode="auto">
          <a:xfrm>
            <a:off x="2169585" y="1706034"/>
            <a:ext cx="4389967" cy="512233"/>
          </a:xfrm>
          <a:prstGeom prst="rect">
            <a:avLst/>
          </a:prstGeom>
          <a:solidFill>
            <a:srgbClr val="5C3317"/>
          </a:solidFill>
          <a:ln w="12700">
            <a:solidFill>
              <a:srgbClr val="5C3317"/>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4343" name="Text 4">
            <a:extLst>
              <a:ext uri="{FF2B5EF4-FFF2-40B4-BE49-F238E27FC236}">
                <a16:creationId xmlns:a16="http://schemas.microsoft.com/office/drawing/2014/main" id="{6FD34F9F-F23D-BD0E-6935-3BB0018E67D1}"/>
              </a:ext>
            </a:extLst>
          </p:cNvPr>
          <p:cNvSpPr>
            <a:spLocks noChangeArrowheads="1"/>
          </p:cNvSpPr>
          <p:nvPr/>
        </p:nvSpPr>
        <p:spPr bwMode="auto">
          <a:xfrm>
            <a:off x="2169585" y="1706034"/>
            <a:ext cx="4389967" cy="51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fontAlgn="base">
              <a:spcBef>
                <a:spcPct val="0"/>
              </a:spcBef>
              <a:spcAft>
                <a:spcPct val="0"/>
              </a:spcAft>
            </a:pPr>
            <a:r>
              <a:rPr lang="nl-NL" altLang="nl-NL" sz="2000" b="1">
                <a:solidFill>
                  <a:srgbClr val="FFFFFF"/>
                </a:solidFill>
                <a:latin typeface="Trebuchet MS" panose="020B0603020202020204" pitchFamily="34" charset="0"/>
                <a:ea typeface="Trebuchet MS" panose="020B0603020202020204" pitchFamily="34" charset="0"/>
                <a:cs typeface="Trebuchet MS" panose="020B0603020202020204" pitchFamily="34" charset="0"/>
              </a:rPr>
              <a:t>Sterksel.nu</a:t>
            </a:r>
            <a:endParaRPr lang="nl-NL" altLang="nl-NL" sz="2000">
              <a:solidFill>
                <a:prstClr val="black"/>
              </a:solidFill>
            </a:endParaRPr>
          </a:p>
        </p:txBody>
      </p:sp>
      <p:sp>
        <p:nvSpPr>
          <p:cNvPr id="14356" name="Shape 11">
            <a:extLst>
              <a:ext uri="{FF2B5EF4-FFF2-40B4-BE49-F238E27FC236}">
                <a16:creationId xmlns:a16="http://schemas.microsoft.com/office/drawing/2014/main" id="{D9B4DD2E-2A2C-F619-2586-EBB306F07FA8}"/>
              </a:ext>
            </a:extLst>
          </p:cNvPr>
          <p:cNvSpPr>
            <a:spLocks noChangeArrowheads="1"/>
          </p:cNvSpPr>
          <p:nvPr/>
        </p:nvSpPr>
        <p:spPr bwMode="auto">
          <a:xfrm>
            <a:off x="6851651" y="1706034"/>
            <a:ext cx="4938183" cy="512233"/>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4357" name="Text 12">
            <a:extLst>
              <a:ext uri="{FF2B5EF4-FFF2-40B4-BE49-F238E27FC236}">
                <a16:creationId xmlns:a16="http://schemas.microsoft.com/office/drawing/2014/main" id="{F233A761-479C-F117-98C2-0867365D84D6}"/>
              </a:ext>
            </a:extLst>
          </p:cNvPr>
          <p:cNvSpPr>
            <a:spLocks noChangeArrowheads="1"/>
          </p:cNvSpPr>
          <p:nvPr/>
        </p:nvSpPr>
        <p:spPr bwMode="auto">
          <a:xfrm>
            <a:off x="6851651" y="1706034"/>
            <a:ext cx="4938183" cy="51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fontAlgn="base">
              <a:spcBef>
                <a:spcPct val="0"/>
              </a:spcBef>
              <a:spcAft>
                <a:spcPct val="0"/>
              </a:spcAft>
            </a:pPr>
            <a:r>
              <a:rPr lang="nl-NL" altLang="nl-NL" sz="2000" b="1">
                <a:solidFill>
                  <a:srgbClr val="FFFFFF"/>
                </a:solidFill>
                <a:latin typeface="Trebuchet MS" panose="020B0603020202020204" pitchFamily="34" charset="0"/>
                <a:ea typeface="Trebuchet MS" panose="020B0603020202020204" pitchFamily="34" charset="0"/>
                <a:cs typeface="Trebuchet MS" panose="020B0603020202020204" pitchFamily="34" charset="0"/>
              </a:rPr>
              <a:t>Hoplr</a:t>
            </a:r>
            <a:endParaRPr lang="nl-NL" altLang="nl-NL" sz="2000">
              <a:solidFill>
                <a:prstClr val="black"/>
              </a:solidFill>
            </a:endParaRPr>
          </a:p>
        </p:txBody>
      </p:sp>
      <p:pic>
        <p:nvPicPr>
          <p:cNvPr id="14370" name="Image 14" descr="preencoded.png">
            <a:extLst>
              <a:ext uri="{FF2B5EF4-FFF2-40B4-BE49-F238E27FC236}">
                <a16:creationId xmlns:a16="http://schemas.microsoft.com/office/drawing/2014/main" id="{B1DB367F-C085-C20C-0397-18ACDB158F7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9417" y="3414184"/>
            <a:ext cx="548216" cy="54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descr="preencoded.png">
            <a:extLst>
              <a:ext uri="{FF2B5EF4-FFF2-40B4-BE49-F238E27FC236}">
                <a16:creationId xmlns:a16="http://schemas.microsoft.com/office/drawing/2014/main" id="{69F9E7AA-19F8-415C-F83B-575FAE93C46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92351" y="2486399"/>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5">
            <a:extLst>
              <a:ext uri="{FF2B5EF4-FFF2-40B4-BE49-F238E27FC236}">
                <a16:creationId xmlns:a16="http://schemas.microsoft.com/office/drawing/2014/main" id="{7753295C-A285-E411-542F-40E5D219F382}"/>
              </a:ext>
            </a:extLst>
          </p:cNvPr>
          <p:cNvSpPr/>
          <p:nvPr/>
        </p:nvSpPr>
        <p:spPr>
          <a:xfrm>
            <a:off x="2743200" y="2389033"/>
            <a:ext cx="3718984" cy="535517"/>
          </a:xfrm>
          <a:prstGeom prst="rect">
            <a:avLst/>
          </a:prstGeom>
          <a:noFill/>
          <a:ln/>
        </p:spPr>
        <p:txBody>
          <a:bodyPr anchor="ctr"/>
          <a:lstStyle/>
          <a:p>
            <a:pPr>
              <a:defRPr/>
            </a:pPr>
            <a:r>
              <a:rPr lang="nl-NL" sz="1533" b="1" dirty="0">
                <a:solidFill>
                  <a:srgbClr val="2A2A2A"/>
                </a:solidFill>
                <a:ea typeface="Calibri" pitchFamily="34" charset="-122"/>
                <a:cs typeface="Calibri" pitchFamily="34" charset="-120"/>
              </a:rPr>
              <a:t>Publieke dorpswebsite – voor iedereen zichtbaar</a:t>
            </a:r>
            <a:endParaRPr lang="nl-NL" sz="1533" b="1" dirty="0"/>
          </a:p>
        </p:txBody>
      </p:sp>
      <p:pic>
        <p:nvPicPr>
          <p:cNvPr id="7" name="Image 4" descr="preencoded.png">
            <a:extLst>
              <a:ext uri="{FF2B5EF4-FFF2-40B4-BE49-F238E27FC236}">
                <a16:creationId xmlns:a16="http://schemas.microsoft.com/office/drawing/2014/main" id="{4F380337-10A7-A72C-4241-2D6C20CEF0D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5060" y="4364270"/>
            <a:ext cx="34078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7">
            <a:extLst>
              <a:ext uri="{FF2B5EF4-FFF2-40B4-BE49-F238E27FC236}">
                <a16:creationId xmlns:a16="http://schemas.microsoft.com/office/drawing/2014/main" id="{AFE7CF89-3862-CD30-29BC-CA9019704F24}"/>
              </a:ext>
            </a:extLst>
          </p:cNvPr>
          <p:cNvSpPr/>
          <p:nvPr/>
        </p:nvSpPr>
        <p:spPr>
          <a:xfrm>
            <a:off x="2755908" y="4314902"/>
            <a:ext cx="3803643" cy="537633"/>
          </a:xfrm>
          <a:prstGeom prst="rect">
            <a:avLst/>
          </a:prstGeom>
          <a:noFill/>
          <a:ln/>
        </p:spPr>
        <p:txBody>
          <a:bodyPr anchor="ctr"/>
          <a:lstStyle/>
          <a:p>
            <a:pPr>
              <a:defRPr/>
            </a:pPr>
            <a:r>
              <a:rPr lang="nl-NL" sz="1533" b="1" dirty="0">
                <a:solidFill>
                  <a:srgbClr val="2A2A2A"/>
                </a:solidFill>
                <a:ea typeface="Calibri" pitchFamily="34" charset="-122"/>
                <a:cs typeface="Calibri" pitchFamily="34" charset="-120"/>
              </a:rPr>
              <a:t>Berichten over activiteiten verenigingen, welzijn, buurtcontactpersonen</a:t>
            </a:r>
            <a:endParaRPr lang="nl-NL" sz="1533" b="1" dirty="0"/>
          </a:p>
        </p:txBody>
      </p:sp>
      <p:pic>
        <p:nvPicPr>
          <p:cNvPr id="15" name="Image 5" descr="preencoded.png">
            <a:extLst>
              <a:ext uri="{FF2B5EF4-FFF2-40B4-BE49-F238E27FC236}">
                <a16:creationId xmlns:a16="http://schemas.microsoft.com/office/drawing/2014/main" id="{1E15CC5B-95F1-0AC6-071F-15220A67DE1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92350" y="5066790"/>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8">
            <a:extLst>
              <a:ext uri="{FF2B5EF4-FFF2-40B4-BE49-F238E27FC236}">
                <a16:creationId xmlns:a16="http://schemas.microsoft.com/office/drawing/2014/main" id="{AE97CFCC-D96D-D3F1-9B29-FC4EB24787FB}"/>
              </a:ext>
            </a:extLst>
          </p:cNvPr>
          <p:cNvSpPr/>
          <p:nvPr/>
        </p:nvSpPr>
        <p:spPr>
          <a:xfrm>
            <a:off x="2760790" y="5017423"/>
            <a:ext cx="3718984" cy="535517"/>
          </a:xfrm>
          <a:prstGeom prst="rect">
            <a:avLst/>
          </a:prstGeom>
          <a:noFill/>
          <a:ln/>
        </p:spPr>
        <p:txBody>
          <a:bodyPr anchor="ctr"/>
          <a:lstStyle/>
          <a:p>
            <a:pPr>
              <a:defRPr/>
            </a:pPr>
            <a:r>
              <a:rPr lang="nl-NL" sz="1533" b="1" dirty="0">
                <a:solidFill>
                  <a:srgbClr val="2A2A2A"/>
                </a:solidFill>
                <a:ea typeface="Calibri" pitchFamily="34" charset="-122"/>
                <a:cs typeface="Calibri" pitchFamily="34" charset="-120"/>
              </a:rPr>
              <a:t>Beheerd door en afhankelijk van vrijwilligers</a:t>
            </a:r>
            <a:endParaRPr lang="nl-NL" sz="1533" b="1" dirty="0"/>
          </a:p>
        </p:txBody>
      </p:sp>
      <p:pic>
        <p:nvPicPr>
          <p:cNvPr id="22" name="Image 6" descr="preencoded.png">
            <a:extLst>
              <a:ext uri="{FF2B5EF4-FFF2-40B4-BE49-F238E27FC236}">
                <a16:creationId xmlns:a16="http://schemas.microsoft.com/office/drawing/2014/main" id="{825211B9-241C-A65C-5CD7-2E5328A2C13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5060" y="3769091"/>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9">
            <a:extLst>
              <a:ext uri="{FF2B5EF4-FFF2-40B4-BE49-F238E27FC236}">
                <a16:creationId xmlns:a16="http://schemas.microsoft.com/office/drawing/2014/main" id="{2ADC15FA-C670-6C62-8EAB-628D8EB20529}"/>
              </a:ext>
            </a:extLst>
          </p:cNvPr>
          <p:cNvSpPr/>
          <p:nvPr/>
        </p:nvSpPr>
        <p:spPr>
          <a:xfrm>
            <a:off x="2755909" y="3693023"/>
            <a:ext cx="3718984" cy="535517"/>
          </a:xfrm>
          <a:prstGeom prst="rect">
            <a:avLst/>
          </a:prstGeom>
          <a:noFill/>
          <a:ln/>
        </p:spPr>
        <p:txBody>
          <a:bodyPr anchor="ctr"/>
          <a:lstStyle/>
          <a:p>
            <a:pPr>
              <a:defRPr/>
            </a:pPr>
            <a:r>
              <a:rPr lang="nl-NL" sz="1533" b="1" dirty="0">
                <a:solidFill>
                  <a:srgbClr val="2A2A2A"/>
                </a:solidFill>
                <a:ea typeface="Calibri" pitchFamily="34" charset="-122"/>
                <a:cs typeface="Calibri" pitchFamily="34" charset="-120"/>
              </a:rPr>
              <a:t>Eénrichtingsverkeer: lezen, niet echt interacteren (“Top-Down”)</a:t>
            </a:r>
            <a:endParaRPr lang="nl-NL" sz="1533" b="1" dirty="0"/>
          </a:p>
        </p:txBody>
      </p:sp>
      <p:pic>
        <p:nvPicPr>
          <p:cNvPr id="29" name="Image 7" descr="preencoded.png">
            <a:extLst>
              <a:ext uri="{FF2B5EF4-FFF2-40B4-BE49-F238E27FC236}">
                <a16:creationId xmlns:a16="http://schemas.microsoft.com/office/drawing/2014/main" id="{EDAA4B67-C6BA-ADD2-069A-536C2CEE7A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5060" y="3121019"/>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10">
            <a:extLst>
              <a:ext uri="{FF2B5EF4-FFF2-40B4-BE49-F238E27FC236}">
                <a16:creationId xmlns:a16="http://schemas.microsoft.com/office/drawing/2014/main" id="{9C6BE8DE-1FED-FE60-A13C-F7FE8CCECFB8}"/>
              </a:ext>
            </a:extLst>
          </p:cNvPr>
          <p:cNvSpPr/>
          <p:nvPr/>
        </p:nvSpPr>
        <p:spPr>
          <a:xfrm>
            <a:off x="2755909" y="3044951"/>
            <a:ext cx="3718984" cy="537633"/>
          </a:xfrm>
          <a:prstGeom prst="rect">
            <a:avLst/>
          </a:prstGeom>
          <a:noFill/>
          <a:ln/>
        </p:spPr>
        <p:txBody>
          <a:bodyPr anchor="ctr"/>
          <a:lstStyle/>
          <a:p>
            <a:pPr>
              <a:defRPr/>
            </a:pPr>
            <a:r>
              <a:rPr lang="nl-NL" sz="1533" b="1" dirty="0">
                <a:solidFill>
                  <a:srgbClr val="2A2A2A"/>
                </a:solidFill>
                <a:ea typeface="Calibri" pitchFamily="34" charset="-122"/>
                <a:cs typeface="Calibri" pitchFamily="34" charset="-120"/>
              </a:rPr>
              <a:t>Gericht op informatieverspreiding en archivering</a:t>
            </a:r>
            <a:endParaRPr lang="nl-NL" sz="1533" b="1" dirty="0"/>
          </a:p>
        </p:txBody>
      </p:sp>
      <p:pic>
        <p:nvPicPr>
          <p:cNvPr id="36" name="Image 8" descr="preencoded.png">
            <a:extLst>
              <a:ext uri="{FF2B5EF4-FFF2-40B4-BE49-F238E27FC236}">
                <a16:creationId xmlns:a16="http://schemas.microsoft.com/office/drawing/2014/main" id="{1DEB0699-3231-61F6-F566-DD3E5F27FD0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74418" y="2486399"/>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 13">
            <a:extLst>
              <a:ext uri="{FF2B5EF4-FFF2-40B4-BE49-F238E27FC236}">
                <a16:creationId xmlns:a16="http://schemas.microsoft.com/office/drawing/2014/main" id="{9EB7A1CB-482C-C168-DE22-6F404442F12C}"/>
              </a:ext>
            </a:extLst>
          </p:cNvPr>
          <p:cNvSpPr/>
          <p:nvPr/>
        </p:nvSpPr>
        <p:spPr>
          <a:xfrm>
            <a:off x="7425267" y="2389033"/>
            <a:ext cx="4267200" cy="535517"/>
          </a:xfrm>
          <a:prstGeom prst="rect">
            <a:avLst/>
          </a:prstGeom>
          <a:noFill/>
          <a:ln/>
        </p:spPr>
        <p:txBody>
          <a:bodyPr anchor="ctr"/>
          <a:lstStyle/>
          <a:p>
            <a:pPr>
              <a:defRPr/>
            </a:pPr>
            <a:r>
              <a:rPr lang="nl-NL" sz="1533" b="1" dirty="0">
                <a:solidFill>
                  <a:srgbClr val="2A2A2A"/>
                </a:solidFill>
                <a:ea typeface="Calibri" pitchFamily="34" charset="-122"/>
                <a:cs typeface="Calibri" pitchFamily="34" charset="-120"/>
              </a:rPr>
              <a:t>Besloten buurtnetwerk – alleen voor inwoners (postcodecheck)</a:t>
            </a:r>
            <a:endParaRPr lang="nl-NL" sz="1533" b="1" dirty="0"/>
          </a:p>
        </p:txBody>
      </p:sp>
      <p:sp>
        <p:nvSpPr>
          <p:cNvPr id="40" name="Text 14">
            <a:extLst>
              <a:ext uri="{FF2B5EF4-FFF2-40B4-BE49-F238E27FC236}">
                <a16:creationId xmlns:a16="http://schemas.microsoft.com/office/drawing/2014/main" id="{E5E6398B-CAF6-2BD9-0B69-05DB21E6C228}"/>
              </a:ext>
            </a:extLst>
          </p:cNvPr>
          <p:cNvSpPr/>
          <p:nvPr/>
        </p:nvSpPr>
        <p:spPr>
          <a:xfrm>
            <a:off x="7494706" y="5017423"/>
            <a:ext cx="4267200" cy="537633"/>
          </a:xfrm>
          <a:prstGeom prst="rect">
            <a:avLst/>
          </a:prstGeom>
          <a:noFill/>
          <a:ln/>
        </p:spPr>
        <p:txBody>
          <a:bodyPr anchor="ctr"/>
          <a:lstStyle/>
          <a:p>
            <a:pPr>
              <a:defRPr/>
            </a:pPr>
            <a:r>
              <a:rPr lang="nl-NL" sz="1533" b="1" dirty="0">
                <a:solidFill>
                  <a:srgbClr val="2A2A2A"/>
                </a:solidFill>
                <a:ea typeface="Calibri" pitchFamily="34" charset="-122"/>
                <a:cs typeface="Calibri" pitchFamily="34" charset="-120"/>
              </a:rPr>
              <a:t>Realtime interactie: hulpvragen, reacties, gesprekken</a:t>
            </a:r>
            <a:endParaRPr lang="nl-NL" sz="1533" b="1" dirty="0"/>
          </a:p>
        </p:txBody>
      </p:sp>
      <p:pic>
        <p:nvPicPr>
          <p:cNvPr id="42" name="Image 10" descr="preencoded.png">
            <a:extLst>
              <a:ext uri="{FF2B5EF4-FFF2-40B4-BE49-F238E27FC236}">
                <a16:creationId xmlns:a16="http://schemas.microsoft.com/office/drawing/2014/main" id="{78EA96A2-5192-B8E8-F0DA-741018E0F5B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7127" y="4412269"/>
            <a:ext cx="34078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 15">
            <a:extLst>
              <a:ext uri="{FF2B5EF4-FFF2-40B4-BE49-F238E27FC236}">
                <a16:creationId xmlns:a16="http://schemas.microsoft.com/office/drawing/2014/main" id="{8AB2168D-D607-36FB-E1F8-A2F1EF819B42}"/>
              </a:ext>
            </a:extLst>
          </p:cNvPr>
          <p:cNvSpPr/>
          <p:nvPr/>
        </p:nvSpPr>
        <p:spPr>
          <a:xfrm>
            <a:off x="7440019" y="4314902"/>
            <a:ext cx="4267200" cy="537633"/>
          </a:xfrm>
          <a:prstGeom prst="rect">
            <a:avLst/>
          </a:prstGeom>
          <a:noFill/>
          <a:ln/>
        </p:spPr>
        <p:txBody>
          <a:bodyPr anchor="ctr"/>
          <a:lstStyle/>
          <a:p>
            <a:pPr>
              <a:defRPr/>
            </a:pPr>
            <a:r>
              <a:rPr lang="nl-NL" sz="1533" b="1" dirty="0">
                <a:solidFill>
                  <a:srgbClr val="2A2A2A"/>
                </a:solidFill>
                <a:ea typeface="Calibri" pitchFamily="34" charset="-122"/>
                <a:cs typeface="Calibri" pitchFamily="34" charset="-120"/>
              </a:rPr>
              <a:t>Spontaan en laagdrempelig: iedereen kan posten</a:t>
            </a:r>
            <a:endParaRPr lang="nl-NL" sz="1533" b="1" dirty="0"/>
          </a:p>
        </p:txBody>
      </p:sp>
      <p:pic>
        <p:nvPicPr>
          <p:cNvPr id="46" name="Image 11" descr="preencoded.png">
            <a:extLst>
              <a:ext uri="{FF2B5EF4-FFF2-40B4-BE49-F238E27FC236}">
                <a16:creationId xmlns:a16="http://schemas.microsoft.com/office/drawing/2014/main" id="{DE4E0601-D68E-244B-DD4B-04E36FBC59E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7127" y="5064202"/>
            <a:ext cx="340783" cy="340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Image 12" descr="preencoded.png">
            <a:extLst>
              <a:ext uri="{FF2B5EF4-FFF2-40B4-BE49-F238E27FC236}">
                <a16:creationId xmlns:a16="http://schemas.microsoft.com/office/drawing/2014/main" id="{3C705A53-1818-AB04-C3F2-52A3BC6BC63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74418" y="3795792"/>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Text 17">
            <a:extLst>
              <a:ext uri="{FF2B5EF4-FFF2-40B4-BE49-F238E27FC236}">
                <a16:creationId xmlns:a16="http://schemas.microsoft.com/office/drawing/2014/main" id="{898C4255-A11A-BF7E-2005-80FA215AA9D8}"/>
              </a:ext>
            </a:extLst>
          </p:cNvPr>
          <p:cNvSpPr/>
          <p:nvPr/>
        </p:nvSpPr>
        <p:spPr>
          <a:xfrm>
            <a:off x="7400465" y="3629188"/>
            <a:ext cx="4267200" cy="535516"/>
          </a:xfrm>
          <a:prstGeom prst="rect">
            <a:avLst/>
          </a:prstGeom>
          <a:noFill/>
          <a:ln/>
        </p:spPr>
        <p:txBody>
          <a:bodyPr anchor="ctr"/>
          <a:lstStyle/>
          <a:p>
            <a:pPr>
              <a:defRPr/>
            </a:pPr>
            <a:r>
              <a:rPr lang="nl-NL" sz="1533" b="1" dirty="0">
                <a:solidFill>
                  <a:srgbClr val="2A2A2A"/>
                </a:solidFill>
                <a:ea typeface="Calibri" pitchFamily="34" charset="-122"/>
                <a:cs typeface="Calibri" pitchFamily="34" charset="-120"/>
              </a:rPr>
              <a:t>Tweerichtingsverkeer: actieve uitwisseling tussen buren (“Bottom-Up”)</a:t>
            </a:r>
            <a:endParaRPr lang="nl-NL" sz="1533" b="1" dirty="0"/>
          </a:p>
        </p:txBody>
      </p:sp>
      <p:pic>
        <p:nvPicPr>
          <p:cNvPr id="52" name="Image 13" descr="preencoded.png">
            <a:extLst>
              <a:ext uri="{FF2B5EF4-FFF2-40B4-BE49-F238E27FC236}">
                <a16:creationId xmlns:a16="http://schemas.microsoft.com/office/drawing/2014/main" id="{635DD429-C429-4171-652B-2E86D4352E9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68810" y="3142317"/>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 18">
            <a:extLst>
              <a:ext uri="{FF2B5EF4-FFF2-40B4-BE49-F238E27FC236}">
                <a16:creationId xmlns:a16="http://schemas.microsoft.com/office/drawing/2014/main" id="{DC438872-45E5-28E7-F766-E48E67782359}"/>
              </a:ext>
            </a:extLst>
          </p:cNvPr>
          <p:cNvSpPr/>
          <p:nvPr/>
        </p:nvSpPr>
        <p:spPr>
          <a:xfrm>
            <a:off x="7390770" y="3048542"/>
            <a:ext cx="4267200" cy="537633"/>
          </a:xfrm>
          <a:prstGeom prst="rect">
            <a:avLst/>
          </a:prstGeom>
          <a:noFill/>
          <a:ln/>
        </p:spPr>
        <p:txBody>
          <a:bodyPr anchor="ctr"/>
          <a:lstStyle/>
          <a:p>
            <a:pPr>
              <a:defRPr/>
            </a:pPr>
            <a:r>
              <a:rPr lang="nl-NL" sz="1533" b="1" dirty="0">
                <a:solidFill>
                  <a:srgbClr val="2A2A2A"/>
                </a:solidFill>
                <a:ea typeface="Calibri" pitchFamily="34" charset="-122"/>
                <a:cs typeface="Calibri" pitchFamily="34" charset="-120"/>
              </a:rPr>
              <a:t>Gericht op dagelijkse verbinding en actie</a:t>
            </a:r>
            <a:endParaRPr lang="nl-NL" sz="1533" b="1" dirty="0"/>
          </a:p>
        </p:txBody>
      </p:sp>
    </p:spTree>
    <p:extLst>
      <p:ext uri="{BB962C8B-B14F-4D97-AF65-F5344CB8AC3E}">
        <p14:creationId xmlns:p14="http://schemas.microsoft.com/office/powerpoint/2010/main" val="24288855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bg>
      <p:bgPr>
        <a:solidFill>
          <a:srgbClr val="EDEBDF"/>
        </a:solidFill>
        <a:effectLst/>
      </p:bgPr>
    </p:bg>
    <p:spTree>
      <p:nvGrpSpPr>
        <p:cNvPr id="1" name=""/>
        <p:cNvGrpSpPr/>
        <p:nvPr/>
      </p:nvGrpSpPr>
      <p:grpSpPr>
        <a:xfrm>
          <a:off x="0" y="0"/>
          <a:ext cx="0" cy="0"/>
          <a:chOff x="0" y="0"/>
          <a:chExt cx="0" cy="0"/>
        </a:xfrm>
      </p:grpSpPr>
      <p:sp>
        <p:nvSpPr>
          <p:cNvPr id="16386" name="Shape 0">
            <a:extLst>
              <a:ext uri="{FF2B5EF4-FFF2-40B4-BE49-F238E27FC236}">
                <a16:creationId xmlns:a16="http://schemas.microsoft.com/office/drawing/2014/main" id="{3055AE07-6B9E-7821-18EC-80E37B5518DB}"/>
              </a:ext>
            </a:extLst>
          </p:cNvPr>
          <p:cNvSpPr>
            <a:spLocks noChangeArrowheads="1"/>
          </p:cNvSpPr>
          <p:nvPr/>
        </p:nvSpPr>
        <p:spPr bwMode="auto">
          <a:xfrm>
            <a:off x="0" y="0"/>
            <a:ext cx="12192000" cy="670984"/>
          </a:xfrm>
          <a:prstGeom prst="rect">
            <a:avLst/>
          </a:prstGeom>
          <a:solidFill>
            <a:srgbClr val="D6E8EF">
              <a:alpha val="70195"/>
            </a:srgbClr>
          </a:solidFill>
          <a:ln w="12700">
            <a:solidFill>
              <a:srgbClr val="D6E8EF">
                <a:alpha val="70195"/>
              </a:srgbClr>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6387" name="Image 0" descr="preencoded.png">
            <a:extLst>
              <a:ext uri="{FF2B5EF4-FFF2-40B4-BE49-F238E27FC236}">
                <a16:creationId xmlns:a16="http://schemas.microsoft.com/office/drawing/2014/main" id="{B3649E73-7066-2DDE-BB43-972F8C1ECE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0984"/>
            <a:ext cx="1890184" cy="618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1">
            <a:extLst>
              <a:ext uri="{FF2B5EF4-FFF2-40B4-BE49-F238E27FC236}">
                <a16:creationId xmlns:a16="http://schemas.microsoft.com/office/drawing/2014/main" id="{108E8472-E469-C8C0-F66F-9ECAE15704C1}"/>
              </a:ext>
            </a:extLst>
          </p:cNvPr>
          <p:cNvSpPr>
            <a:spLocks noChangeArrowheads="1"/>
          </p:cNvSpPr>
          <p:nvPr/>
        </p:nvSpPr>
        <p:spPr bwMode="auto">
          <a:xfrm>
            <a:off x="2133601" y="791634"/>
            <a:ext cx="9876367"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3200" b="1">
                <a:solidFill>
                  <a:srgbClr val="C0272D"/>
                </a:solidFill>
                <a:latin typeface="Trebuchet MS" panose="020B0603020202020204" pitchFamily="34" charset="0"/>
                <a:ea typeface="Trebuchet MS" panose="020B0603020202020204" pitchFamily="34" charset="0"/>
                <a:cs typeface="Trebuchet MS" panose="020B0603020202020204" pitchFamily="34" charset="0"/>
              </a:rPr>
              <a:t>Samenwerking: Sterksel.nu én Hoplr</a:t>
            </a:r>
            <a:endParaRPr lang="nl-NL" altLang="nl-NL" sz="3200">
              <a:solidFill>
                <a:prstClr val="black"/>
              </a:solidFill>
            </a:endParaRPr>
          </a:p>
        </p:txBody>
      </p:sp>
      <p:sp>
        <p:nvSpPr>
          <p:cNvPr id="16389" name="Shape 2">
            <a:extLst>
              <a:ext uri="{FF2B5EF4-FFF2-40B4-BE49-F238E27FC236}">
                <a16:creationId xmlns:a16="http://schemas.microsoft.com/office/drawing/2014/main" id="{5C12D9E0-D856-4F82-1218-1EB40DFA2051}"/>
              </a:ext>
            </a:extLst>
          </p:cNvPr>
          <p:cNvSpPr>
            <a:spLocks noChangeArrowheads="1"/>
          </p:cNvSpPr>
          <p:nvPr/>
        </p:nvSpPr>
        <p:spPr bwMode="auto">
          <a:xfrm>
            <a:off x="2133600" y="1559984"/>
            <a:ext cx="7924800" cy="48683"/>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16390" name="Text 3">
            <a:extLst>
              <a:ext uri="{FF2B5EF4-FFF2-40B4-BE49-F238E27FC236}">
                <a16:creationId xmlns:a16="http://schemas.microsoft.com/office/drawing/2014/main" id="{16BF902B-491A-D657-B4F8-373B74F617BD}"/>
              </a:ext>
            </a:extLst>
          </p:cNvPr>
          <p:cNvSpPr>
            <a:spLocks noChangeArrowheads="1"/>
          </p:cNvSpPr>
          <p:nvPr/>
        </p:nvSpPr>
        <p:spPr bwMode="auto">
          <a:xfrm>
            <a:off x="2133600" y="1682751"/>
            <a:ext cx="967951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1733" i="1">
                <a:solidFill>
                  <a:srgbClr val="5C3317"/>
                </a:solidFill>
                <a:cs typeface="Calibri" panose="020F0502020204030204" pitchFamily="34" charset="0"/>
              </a:rPr>
              <a:t>Ze overlappen niet — ze vullen elkaar aan. Samen kunnen ze het digitale hart van Sterksel vormen.</a:t>
            </a:r>
            <a:endParaRPr lang="nl-NL" altLang="nl-NL" sz="1733">
              <a:solidFill>
                <a:prstClr val="black"/>
              </a:solidFill>
            </a:endParaRPr>
          </a:p>
        </p:txBody>
      </p:sp>
      <p:sp>
        <p:nvSpPr>
          <p:cNvPr id="8" name="Shape 4">
            <a:extLst>
              <a:ext uri="{FF2B5EF4-FFF2-40B4-BE49-F238E27FC236}">
                <a16:creationId xmlns:a16="http://schemas.microsoft.com/office/drawing/2014/main" id="{265CCA42-5394-92C4-3CAE-D2BE3DC60E70}"/>
              </a:ext>
            </a:extLst>
          </p:cNvPr>
          <p:cNvSpPr/>
          <p:nvPr/>
        </p:nvSpPr>
        <p:spPr>
          <a:xfrm>
            <a:off x="2169585" y="2402417"/>
            <a:ext cx="3109383" cy="1803400"/>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6392" name="Shape 5">
            <a:extLst>
              <a:ext uri="{FF2B5EF4-FFF2-40B4-BE49-F238E27FC236}">
                <a16:creationId xmlns:a16="http://schemas.microsoft.com/office/drawing/2014/main" id="{E999FC89-47C0-598C-2875-C86E0545D597}"/>
              </a:ext>
            </a:extLst>
          </p:cNvPr>
          <p:cNvSpPr>
            <a:spLocks noChangeArrowheads="1"/>
          </p:cNvSpPr>
          <p:nvPr/>
        </p:nvSpPr>
        <p:spPr bwMode="auto">
          <a:xfrm>
            <a:off x="2169585" y="2402418"/>
            <a:ext cx="3109383" cy="71967"/>
          </a:xfrm>
          <a:prstGeom prst="rect">
            <a:avLst/>
          </a:prstGeom>
          <a:solidFill>
            <a:srgbClr val="5C3317"/>
          </a:solidFill>
          <a:ln w="12700">
            <a:solidFill>
              <a:srgbClr val="5C3317"/>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6393" name="Image 2" descr="preencoded.png">
            <a:extLst>
              <a:ext uri="{FF2B5EF4-FFF2-40B4-BE49-F238E27FC236}">
                <a16:creationId xmlns:a16="http://schemas.microsoft.com/office/drawing/2014/main" id="{E79EA7EF-6C55-5089-83E2-ECB3182925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2352" y="2571751"/>
            <a:ext cx="425449" cy="427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6">
            <a:extLst>
              <a:ext uri="{FF2B5EF4-FFF2-40B4-BE49-F238E27FC236}">
                <a16:creationId xmlns:a16="http://schemas.microsoft.com/office/drawing/2014/main" id="{9DADE35B-4F7C-6718-377B-D6FF4AA72B02}"/>
              </a:ext>
            </a:extLst>
          </p:cNvPr>
          <p:cNvSpPr/>
          <p:nvPr/>
        </p:nvSpPr>
        <p:spPr>
          <a:xfrm>
            <a:off x="2804584" y="2523068"/>
            <a:ext cx="2351616" cy="512233"/>
          </a:xfrm>
          <a:prstGeom prst="rect">
            <a:avLst/>
          </a:prstGeom>
          <a:noFill/>
          <a:ln/>
        </p:spPr>
        <p:txBody>
          <a:bodyPr anchor="ctr"/>
          <a:lstStyle/>
          <a:p>
            <a:pPr defTabSz="1219170">
              <a:defRPr/>
            </a:pPr>
            <a:r>
              <a:rPr lang="nl-NL" sz="1533" b="1" dirty="0">
                <a:solidFill>
                  <a:srgbClr val="5C3317"/>
                </a:solidFill>
                <a:latin typeface="Trebuchet MS" pitchFamily="34" charset="0"/>
                <a:ea typeface="Trebuchet MS" pitchFamily="34" charset="-122"/>
                <a:cs typeface="Trebuchet MS" pitchFamily="34" charset="-120"/>
              </a:rPr>
              <a:t>Onderlinge verwijzing</a:t>
            </a:r>
            <a:endParaRPr lang="nl-NL" sz="1533" dirty="0">
              <a:solidFill>
                <a:prstClr val="black"/>
              </a:solidFill>
              <a:latin typeface="Calibri" panose="020F0502020204030204"/>
            </a:endParaRPr>
          </a:p>
        </p:txBody>
      </p:sp>
      <p:sp>
        <p:nvSpPr>
          <p:cNvPr id="12" name="Text 7">
            <a:extLst>
              <a:ext uri="{FF2B5EF4-FFF2-40B4-BE49-F238E27FC236}">
                <a16:creationId xmlns:a16="http://schemas.microsoft.com/office/drawing/2014/main" id="{01FABA4D-9F8B-D353-4B2F-942CC0296F81}"/>
              </a:ext>
            </a:extLst>
          </p:cNvPr>
          <p:cNvSpPr/>
          <p:nvPr/>
        </p:nvSpPr>
        <p:spPr>
          <a:xfrm>
            <a:off x="2266951" y="3083984"/>
            <a:ext cx="2901949" cy="1049867"/>
          </a:xfrm>
          <a:prstGeom prst="rect">
            <a:avLst/>
          </a:prstGeom>
          <a:noFill/>
          <a:ln/>
        </p:spPr>
        <p:txBody>
          <a:bodyPr anchor="ctr"/>
          <a:lstStyle/>
          <a:p>
            <a:pPr defTabSz="1219170">
              <a:defRPr/>
            </a:pPr>
            <a:r>
              <a:rPr lang="nl-NL" sz="1400" dirty="0">
                <a:solidFill>
                  <a:srgbClr val="2A2A2A"/>
                </a:solidFill>
                <a:latin typeface="Calibri" panose="020F0502020204030204" pitchFamily="34" charset="0"/>
                <a:ea typeface="Calibri" pitchFamily="34" charset="-122"/>
                <a:cs typeface="Calibri" pitchFamily="34" charset="-120"/>
              </a:rPr>
              <a:t>Sterksel.nu kondigt Hoplr Sterksel aan in nieuwsbrieven en op de homepage. </a:t>
            </a:r>
            <a:r>
              <a:rPr lang="nl-NL" sz="1400" dirty="0" err="1">
                <a:solidFill>
                  <a:srgbClr val="2A2A2A"/>
                </a:solidFill>
                <a:latin typeface="Calibri" panose="020F0502020204030204" pitchFamily="34" charset="0"/>
                <a:ea typeface="Calibri" pitchFamily="34" charset="-122"/>
                <a:cs typeface="Calibri" pitchFamily="34" charset="-120"/>
              </a:rPr>
              <a:t>Hoplt</a:t>
            </a:r>
            <a:r>
              <a:rPr lang="nl-NL" sz="1400" dirty="0">
                <a:solidFill>
                  <a:srgbClr val="2A2A2A"/>
                </a:solidFill>
                <a:latin typeface="Calibri" panose="020F0502020204030204" pitchFamily="34" charset="0"/>
                <a:ea typeface="Calibri" pitchFamily="34" charset="-122"/>
                <a:cs typeface="Calibri" pitchFamily="34" charset="-120"/>
              </a:rPr>
              <a:t> Sterksel verwijst bij formele info terug naar sterksel.nu.</a:t>
            </a:r>
            <a:endParaRPr lang="nl-NL" sz="1400" dirty="0">
              <a:solidFill>
                <a:prstClr val="black"/>
              </a:solidFill>
              <a:latin typeface="Calibri" panose="020F0502020204030204"/>
            </a:endParaRPr>
          </a:p>
        </p:txBody>
      </p:sp>
      <p:sp>
        <p:nvSpPr>
          <p:cNvPr id="13" name="Shape 8">
            <a:extLst>
              <a:ext uri="{FF2B5EF4-FFF2-40B4-BE49-F238E27FC236}">
                <a16:creationId xmlns:a16="http://schemas.microsoft.com/office/drawing/2014/main" id="{52173790-8AF8-2A79-B746-C1CC53AC70A7}"/>
              </a:ext>
            </a:extLst>
          </p:cNvPr>
          <p:cNvSpPr/>
          <p:nvPr/>
        </p:nvSpPr>
        <p:spPr>
          <a:xfrm>
            <a:off x="5437718" y="2402417"/>
            <a:ext cx="3109383" cy="1803400"/>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6397" name="Shape 9">
            <a:extLst>
              <a:ext uri="{FF2B5EF4-FFF2-40B4-BE49-F238E27FC236}">
                <a16:creationId xmlns:a16="http://schemas.microsoft.com/office/drawing/2014/main" id="{E2AC485F-34AF-F3A0-2DC7-F44C38E7EB80}"/>
              </a:ext>
            </a:extLst>
          </p:cNvPr>
          <p:cNvSpPr>
            <a:spLocks noChangeArrowheads="1"/>
          </p:cNvSpPr>
          <p:nvPr/>
        </p:nvSpPr>
        <p:spPr bwMode="auto">
          <a:xfrm>
            <a:off x="5437718" y="2402418"/>
            <a:ext cx="3109383" cy="71967"/>
          </a:xfrm>
          <a:prstGeom prst="rect">
            <a:avLst/>
          </a:prstGeom>
          <a:solidFill>
            <a:srgbClr val="5C3317"/>
          </a:solidFill>
          <a:ln w="12700">
            <a:solidFill>
              <a:srgbClr val="5C3317"/>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6398" name="Image 3" descr="preencoded.png">
            <a:extLst>
              <a:ext uri="{FF2B5EF4-FFF2-40B4-BE49-F238E27FC236}">
                <a16:creationId xmlns:a16="http://schemas.microsoft.com/office/drawing/2014/main" id="{4862AADD-89C1-B06F-5D54-73E0B661F49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0485" y="2571751"/>
            <a:ext cx="425449" cy="427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10">
            <a:extLst>
              <a:ext uri="{FF2B5EF4-FFF2-40B4-BE49-F238E27FC236}">
                <a16:creationId xmlns:a16="http://schemas.microsoft.com/office/drawing/2014/main" id="{E2EBCC57-7B0D-2518-8141-8BCBF60D0BD3}"/>
              </a:ext>
            </a:extLst>
          </p:cNvPr>
          <p:cNvSpPr/>
          <p:nvPr/>
        </p:nvSpPr>
        <p:spPr>
          <a:xfrm>
            <a:off x="6070600" y="2523068"/>
            <a:ext cx="2353733" cy="512233"/>
          </a:xfrm>
          <a:prstGeom prst="rect">
            <a:avLst/>
          </a:prstGeom>
          <a:noFill/>
          <a:ln/>
        </p:spPr>
        <p:txBody>
          <a:bodyPr anchor="ctr"/>
          <a:lstStyle/>
          <a:p>
            <a:pPr defTabSz="1219170">
              <a:defRPr/>
            </a:pPr>
            <a:r>
              <a:rPr lang="nl-NL" sz="1533" b="1" dirty="0">
                <a:solidFill>
                  <a:srgbClr val="5C3317"/>
                </a:solidFill>
                <a:latin typeface="Trebuchet MS" pitchFamily="34" charset="0"/>
                <a:ea typeface="Trebuchet MS" pitchFamily="34" charset="-122"/>
                <a:cs typeface="Trebuchet MS" pitchFamily="34" charset="-120"/>
              </a:rPr>
              <a:t>Evenementen dubbel bereik</a:t>
            </a:r>
            <a:endParaRPr lang="nl-NL" sz="1533" dirty="0">
              <a:solidFill>
                <a:prstClr val="black"/>
              </a:solidFill>
              <a:latin typeface="Calibri" panose="020F0502020204030204"/>
            </a:endParaRPr>
          </a:p>
        </p:txBody>
      </p:sp>
      <p:sp>
        <p:nvSpPr>
          <p:cNvPr id="17" name="Text 11">
            <a:extLst>
              <a:ext uri="{FF2B5EF4-FFF2-40B4-BE49-F238E27FC236}">
                <a16:creationId xmlns:a16="http://schemas.microsoft.com/office/drawing/2014/main" id="{906073A0-96CE-2054-578A-0182469E68C5}"/>
              </a:ext>
            </a:extLst>
          </p:cNvPr>
          <p:cNvSpPr/>
          <p:nvPr/>
        </p:nvSpPr>
        <p:spPr>
          <a:xfrm>
            <a:off x="5535084" y="3083984"/>
            <a:ext cx="2901949" cy="1049867"/>
          </a:xfrm>
          <a:prstGeom prst="rect">
            <a:avLst/>
          </a:prstGeom>
          <a:noFill/>
          <a:ln/>
        </p:spPr>
        <p:txBody>
          <a:bodyPr anchor="ctr"/>
          <a:lstStyle/>
          <a:p>
            <a:pPr defTabSz="1219170">
              <a:defRPr/>
            </a:pPr>
            <a:r>
              <a:rPr lang="nl-NL" sz="1400" dirty="0">
                <a:solidFill>
                  <a:srgbClr val="2A2A2A"/>
                </a:solidFill>
                <a:latin typeface="Calibri" panose="020F0502020204030204" pitchFamily="34" charset="0"/>
                <a:ea typeface="Calibri" pitchFamily="34" charset="-122"/>
                <a:cs typeface="Calibri" pitchFamily="34" charset="-120"/>
              </a:rPr>
              <a:t>Activiteiten staan op de publieke agenda van sterksel.nu én worden snel gedeeld via Hoplr Sterksel – zo bereik je zowel passieve lezers als actieve buurtbewoners.</a:t>
            </a:r>
            <a:endParaRPr lang="nl-NL" sz="1400" dirty="0">
              <a:solidFill>
                <a:prstClr val="black"/>
              </a:solidFill>
              <a:latin typeface="Calibri" panose="020F0502020204030204"/>
            </a:endParaRPr>
          </a:p>
        </p:txBody>
      </p:sp>
      <p:sp>
        <p:nvSpPr>
          <p:cNvPr id="18" name="Shape 12">
            <a:extLst>
              <a:ext uri="{FF2B5EF4-FFF2-40B4-BE49-F238E27FC236}">
                <a16:creationId xmlns:a16="http://schemas.microsoft.com/office/drawing/2014/main" id="{7129795D-B2FC-C635-8784-9426FC171CC8}"/>
              </a:ext>
            </a:extLst>
          </p:cNvPr>
          <p:cNvSpPr/>
          <p:nvPr/>
        </p:nvSpPr>
        <p:spPr>
          <a:xfrm>
            <a:off x="8705851" y="2402417"/>
            <a:ext cx="3107267" cy="1803400"/>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6402" name="Shape 13">
            <a:extLst>
              <a:ext uri="{FF2B5EF4-FFF2-40B4-BE49-F238E27FC236}">
                <a16:creationId xmlns:a16="http://schemas.microsoft.com/office/drawing/2014/main" id="{5F870BC7-B149-3C9B-9412-4178963C50EE}"/>
              </a:ext>
            </a:extLst>
          </p:cNvPr>
          <p:cNvSpPr>
            <a:spLocks noChangeArrowheads="1"/>
          </p:cNvSpPr>
          <p:nvPr/>
        </p:nvSpPr>
        <p:spPr bwMode="auto">
          <a:xfrm>
            <a:off x="8705851" y="2402418"/>
            <a:ext cx="3107267" cy="71967"/>
          </a:xfrm>
          <a:prstGeom prst="rect">
            <a:avLst/>
          </a:prstGeom>
          <a:solidFill>
            <a:srgbClr val="5C3317"/>
          </a:solidFill>
          <a:ln w="12700">
            <a:solidFill>
              <a:srgbClr val="5C3317"/>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6403" name="Image 4" descr="preencoded.png">
            <a:extLst>
              <a:ext uri="{FF2B5EF4-FFF2-40B4-BE49-F238E27FC236}">
                <a16:creationId xmlns:a16="http://schemas.microsoft.com/office/drawing/2014/main" id="{774B1010-DC1C-16AE-493E-A9E9F419789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26501" y="2571751"/>
            <a:ext cx="427567" cy="427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14">
            <a:extLst>
              <a:ext uri="{FF2B5EF4-FFF2-40B4-BE49-F238E27FC236}">
                <a16:creationId xmlns:a16="http://schemas.microsoft.com/office/drawing/2014/main" id="{E68D41FB-E0DA-6953-F8F0-70BC4AC24C28}"/>
              </a:ext>
            </a:extLst>
          </p:cNvPr>
          <p:cNvSpPr/>
          <p:nvPr/>
        </p:nvSpPr>
        <p:spPr>
          <a:xfrm>
            <a:off x="9338734" y="2523068"/>
            <a:ext cx="2353733" cy="512233"/>
          </a:xfrm>
          <a:prstGeom prst="rect">
            <a:avLst/>
          </a:prstGeom>
          <a:noFill/>
          <a:ln/>
        </p:spPr>
        <p:txBody>
          <a:bodyPr anchor="ctr"/>
          <a:lstStyle/>
          <a:p>
            <a:pPr defTabSz="1219170">
              <a:defRPr/>
            </a:pPr>
            <a:r>
              <a:rPr lang="nl-NL" sz="1533" b="1" dirty="0">
                <a:solidFill>
                  <a:srgbClr val="5C3317"/>
                </a:solidFill>
                <a:latin typeface="Trebuchet MS" pitchFamily="34" charset="0"/>
                <a:ea typeface="Trebuchet MS" pitchFamily="34" charset="-122"/>
                <a:cs typeface="Trebuchet MS" pitchFamily="34" charset="-120"/>
              </a:rPr>
              <a:t>Gezamenlijke trekkers</a:t>
            </a:r>
            <a:endParaRPr lang="nl-NL" sz="1533" dirty="0">
              <a:solidFill>
                <a:prstClr val="black"/>
              </a:solidFill>
              <a:latin typeface="Calibri" panose="020F0502020204030204"/>
            </a:endParaRPr>
          </a:p>
        </p:txBody>
      </p:sp>
      <p:sp>
        <p:nvSpPr>
          <p:cNvPr id="22" name="Text 15">
            <a:extLst>
              <a:ext uri="{FF2B5EF4-FFF2-40B4-BE49-F238E27FC236}">
                <a16:creationId xmlns:a16="http://schemas.microsoft.com/office/drawing/2014/main" id="{CCEC6DDC-FE62-B36E-D76D-76A7C773EBB7}"/>
              </a:ext>
            </a:extLst>
          </p:cNvPr>
          <p:cNvSpPr/>
          <p:nvPr/>
        </p:nvSpPr>
        <p:spPr>
          <a:xfrm>
            <a:off x="8803218" y="3083984"/>
            <a:ext cx="2901949" cy="1049867"/>
          </a:xfrm>
          <a:prstGeom prst="rect">
            <a:avLst/>
          </a:prstGeom>
          <a:noFill/>
          <a:ln/>
        </p:spPr>
        <p:txBody>
          <a:bodyPr anchor="ctr"/>
          <a:lstStyle/>
          <a:p>
            <a:pPr defTabSz="1219170">
              <a:defRPr/>
            </a:pPr>
            <a:r>
              <a:rPr lang="nl-NL" sz="1400" dirty="0">
                <a:solidFill>
                  <a:srgbClr val="2A2A2A"/>
                </a:solidFill>
                <a:latin typeface="Calibri" panose="020F0502020204030204" pitchFamily="34" charset="0"/>
                <a:ea typeface="Calibri" pitchFamily="34" charset="-122"/>
                <a:cs typeface="Calibri" pitchFamily="34" charset="-120"/>
              </a:rPr>
              <a:t>Buurtcontactpersonen en redacteuren van sterksel.nu kunnen als ambassadeurs van </a:t>
            </a:r>
            <a:r>
              <a:rPr lang="nl-NL" sz="1400" dirty="0" err="1">
                <a:solidFill>
                  <a:srgbClr val="2A2A2A"/>
                </a:solidFill>
                <a:latin typeface="Calibri" panose="020F0502020204030204" pitchFamily="34" charset="0"/>
                <a:ea typeface="Calibri" pitchFamily="34" charset="-122"/>
                <a:cs typeface="Calibri" pitchFamily="34" charset="-120"/>
              </a:rPr>
              <a:t>HoplrSterksel</a:t>
            </a:r>
            <a:r>
              <a:rPr lang="nl-NL" sz="1400" dirty="0">
                <a:solidFill>
                  <a:srgbClr val="2A2A2A"/>
                </a:solidFill>
                <a:latin typeface="Calibri" panose="020F0502020204030204" pitchFamily="34" charset="0"/>
                <a:ea typeface="Calibri" pitchFamily="34" charset="-122"/>
                <a:cs typeface="Calibri" pitchFamily="34" charset="-120"/>
              </a:rPr>
              <a:t> optreden. Minder drempel, meer bereik.</a:t>
            </a:r>
            <a:endParaRPr lang="nl-NL" sz="1400" dirty="0">
              <a:solidFill>
                <a:prstClr val="black"/>
              </a:solidFill>
              <a:latin typeface="Calibri" panose="020F0502020204030204"/>
            </a:endParaRPr>
          </a:p>
        </p:txBody>
      </p:sp>
      <p:sp>
        <p:nvSpPr>
          <p:cNvPr id="28" name="Shape 20">
            <a:extLst>
              <a:ext uri="{FF2B5EF4-FFF2-40B4-BE49-F238E27FC236}">
                <a16:creationId xmlns:a16="http://schemas.microsoft.com/office/drawing/2014/main" id="{B501B8E1-D720-9FBB-AFE5-B025B7E77FC4}"/>
              </a:ext>
            </a:extLst>
          </p:cNvPr>
          <p:cNvSpPr/>
          <p:nvPr/>
        </p:nvSpPr>
        <p:spPr>
          <a:xfrm>
            <a:off x="3935760" y="4351867"/>
            <a:ext cx="3109383" cy="1805517"/>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6412" name="Shape 21">
            <a:extLst>
              <a:ext uri="{FF2B5EF4-FFF2-40B4-BE49-F238E27FC236}">
                <a16:creationId xmlns:a16="http://schemas.microsoft.com/office/drawing/2014/main" id="{8A37F73A-30F8-E5EF-6B21-09B425BDE95E}"/>
              </a:ext>
            </a:extLst>
          </p:cNvPr>
          <p:cNvSpPr>
            <a:spLocks noChangeArrowheads="1"/>
          </p:cNvSpPr>
          <p:nvPr/>
        </p:nvSpPr>
        <p:spPr bwMode="auto">
          <a:xfrm>
            <a:off x="3935760" y="4351867"/>
            <a:ext cx="3109383" cy="74084"/>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6413" name="Image 6" descr="preencoded.png">
            <a:extLst>
              <a:ext uri="{FF2B5EF4-FFF2-40B4-BE49-F238E27FC236}">
                <a16:creationId xmlns:a16="http://schemas.microsoft.com/office/drawing/2014/main" id="{9E27690D-224C-4F0C-8D6B-1C18C2BE466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60485" y="4523318"/>
            <a:ext cx="425449" cy="427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 22">
            <a:extLst>
              <a:ext uri="{FF2B5EF4-FFF2-40B4-BE49-F238E27FC236}">
                <a16:creationId xmlns:a16="http://schemas.microsoft.com/office/drawing/2014/main" id="{225278E6-AB56-0E47-40D7-E87BD9B34E87}"/>
              </a:ext>
            </a:extLst>
          </p:cNvPr>
          <p:cNvSpPr/>
          <p:nvPr/>
        </p:nvSpPr>
        <p:spPr>
          <a:xfrm>
            <a:off x="4568642" y="4474634"/>
            <a:ext cx="2353733" cy="512233"/>
          </a:xfrm>
          <a:prstGeom prst="rect">
            <a:avLst/>
          </a:prstGeom>
          <a:noFill/>
          <a:ln/>
        </p:spPr>
        <p:txBody>
          <a:bodyPr anchor="ctr"/>
          <a:lstStyle/>
          <a:p>
            <a:pPr defTabSz="1219170">
              <a:defRPr/>
            </a:pPr>
            <a:r>
              <a:rPr lang="nl-NL" sz="1533" b="1" dirty="0">
                <a:solidFill>
                  <a:srgbClr val="5C3317"/>
                </a:solidFill>
                <a:latin typeface="Trebuchet MS" pitchFamily="34" charset="0"/>
                <a:ea typeface="Trebuchet MS" pitchFamily="34" charset="-122"/>
                <a:cs typeface="Trebuchet MS" pitchFamily="34" charset="-120"/>
              </a:rPr>
              <a:t>Ideeën van buurt naar beleid</a:t>
            </a:r>
            <a:endParaRPr lang="nl-NL" sz="1533" dirty="0">
              <a:solidFill>
                <a:prstClr val="black"/>
              </a:solidFill>
              <a:latin typeface="Calibri" panose="020F0502020204030204"/>
            </a:endParaRPr>
          </a:p>
        </p:txBody>
      </p:sp>
      <p:sp>
        <p:nvSpPr>
          <p:cNvPr id="32" name="Text 23">
            <a:extLst>
              <a:ext uri="{FF2B5EF4-FFF2-40B4-BE49-F238E27FC236}">
                <a16:creationId xmlns:a16="http://schemas.microsoft.com/office/drawing/2014/main" id="{03944EB9-F820-2F05-C5DE-06906ED1B137}"/>
              </a:ext>
            </a:extLst>
          </p:cNvPr>
          <p:cNvSpPr/>
          <p:nvPr/>
        </p:nvSpPr>
        <p:spPr>
          <a:xfrm>
            <a:off x="4033126" y="5035551"/>
            <a:ext cx="2901949" cy="1047749"/>
          </a:xfrm>
          <a:prstGeom prst="rect">
            <a:avLst/>
          </a:prstGeom>
          <a:noFill/>
          <a:ln/>
        </p:spPr>
        <p:txBody>
          <a:bodyPr anchor="ctr"/>
          <a:lstStyle/>
          <a:p>
            <a:pPr defTabSz="1219170">
              <a:defRPr/>
            </a:pPr>
            <a:r>
              <a:rPr lang="nl-NL" sz="1400" dirty="0">
                <a:solidFill>
                  <a:srgbClr val="2A2A2A"/>
                </a:solidFill>
                <a:latin typeface="Calibri" panose="020F0502020204030204" pitchFamily="34" charset="0"/>
                <a:ea typeface="Calibri" pitchFamily="34" charset="-122"/>
                <a:cs typeface="Calibri" pitchFamily="34" charset="-120"/>
              </a:rPr>
              <a:t>Initiatieven die spontaan op Hoplr in Sterksel ontstaan (bijv. buurtmoestuin, speelplaats) kunnen via sterksel.nu breder worden uitgedragen.</a:t>
            </a:r>
            <a:endParaRPr lang="nl-NL" sz="1400" dirty="0">
              <a:solidFill>
                <a:prstClr val="black"/>
              </a:solidFill>
              <a:latin typeface="Calibri" panose="020F0502020204030204"/>
            </a:endParaRPr>
          </a:p>
        </p:txBody>
      </p:sp>
      <p:sp>
        <p:nvSpPr>
          <p:cNvPr id="33" name="Shape 24">
            <a:extLst>
              <a:ext uri="{FF2B5EF4-FFF2-40B4-BE49-F238E27FC236}">
                <a16:creationId xmlns:a16="http://schemas.microsoft.com/office/drawing/2014/main" id="{AA8628F6-7858-498C-5A84-7A8DCEB609AE}"/>
              </a:ext>
            </a:extLst>
          </p:cNvPr>
          <p:cNvSpPr/>
          <p:nvPr/>
        </p:nvSpPr>
        <p:spPr>
          <a:xfrm>
            <a:off x="7203893" y="4351867"/>
            <a:ext cx="3107267" cy="1805517"/>
          </a:xfrm>
          <a:prstGeom prst="rect">
            <a:avLst/>
          </a:prstGeom>
          <a:solidFill>
            <a:srgbClr val="F5F3EC"/>
          </a:solidFill>
          <a:ln w="12700">
            <a:solidFill>
              <a:srgbClr val="D8D5CA"/>
            </a:solidFill>
            <a:prstDash val="solid"/>
          </a:ln>
          <a:effectLst>
            <a:outerShdw blurRad="50800" dist="25400" dir="8100000" algn="bl" rotWithShape="0">
              <a:srgbClr val="000000">
                <a:alpha val="7000"/>
              </a:srgbClr>
            </a:outerShdw>
          </a:effectLst>
        </p:spPr>
        <p:txBody>
          <a:bodyPr/>
          <a:lstStyle/>
          <a:p>
            <a:pPr defTabSz="1219170">
              <a:defRPr/>
            </a:pPr>
            <a:endParaRPr lang="nl-NL" dirty="0">
              <a:solidFill>
                <a:prstClr val="black"/>
              </a:solidFill>
              <a:latin typeface="Calibri" panose="020F0502020204030204"/>
            </a:endParaRPr>
          </a:p>
        </p:txBody>
      </p:sp>
      <p:sp>
        <p:nvSpPr>
          <p:cNvPr id="16417" name="Shape 25">
            <a:extLst>
              <a:ext uri="{FF2B5EF4-FFF2-40B4-BE49-F238E27FC236}">
                <a16:creationId xmlns:a16="http://schemas.microsoft.com/office/drawing/2014/main" id="{0F35B3BC-00DD-E61B-2C11-94EBACF26875}"/>
              </a:ext>
            </a:extLst>
          </p:cNvPr>
          <p:cNvSpPr>
            <a:spLocks noChangeArrowheads="1"/>
          </p:cNvSpPr>
          <p:nvPr/>
        </p:nvSpPr>
        <p:spPr bwMode="auto">
          <a:xfrm>
            <a:off x="7203893" y="4351867"/>
            <a:ext cx="3107267" cy="74084"/>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16418" name="Image 7" descr="preencoded.png">
            <a:extLst>
              <a:ext uri="{FF2B5EF4-FFF2-40B4-BE49-F238E27FC236}">
                <a16:creationId xmlns:a16="http://schemas.microsoft.com/office/drawing/2014/main" id="{A8F3199A-2ADE-927A-BBE8-22E235A1EC3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24543" y="4523318"/>
            <a:ext cx="427567" cy="427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 26">
            <a:extLst>
              <a:ext uri="{FF2B5EF4-FFF2-40B4-BE49-F238E27FC236}">
                <a16:creationId xmlns:a16="http://schemas.microsoft.com/office/drawing/2014/main" id="{7623907F-3CB5-97EA-7CAA-E0DB84F4DB28}"/>
              </a:ext>
            </a:extLst>
          </p:cNvPr>
          <p:cNvSpPr/>
          <p:nvPr/>
        </p:nvSpPr>
        <p:spPr>
          <a:xfrm>
            <a:off x="7836776" y="4474634"/>
            <a:ext cx="2353733" cy="512233"/>
          </a:xfrm>
          <a:prstGeom prst="rect">
            <a:avLst/>
          </a:prstGeom>
          <a:noFill/>
          <a:ln/>
        </p:spPr>
        <p:txBody>
          <a:bodyPr anchor="ctr"/>
          <a:lstStyle/>
          <a:p>
            <a:pPr defTabSz="1219170">
              <a:defRPr/>
            </a:pPr>
            <a:r>
              <a:rPr lang="nl-NL" sz="1533" b="1" dirty="0">
                <a:solidFill>
                  <a:srgbClr val="5C3317"/>
                </a:solidFill>
                <a:latin typeface="Trebuchet MS" pitchFamily="34" charset="0"/>
                <a:ea typeface="Trebuchet MS" pitchFamily="34" charset="-122"/>
                <a:cs typeface="Trebuchet MS" pitchFamily="34" charset="-120"/>
              </a:rPr>
              <a:t>Geen concurrentie</a:t>
            </a:r>
            <a:endParaRPr lang="nl-NL" sz="1533" dirty="0">
              <a:solidFill>
                <a:prstClr val="black"/>
              </a:solidFill>
              <a:latin typeface="Calibri" panose="020F0502020204030204"/>
            </a:endParaRPr>
          </a:p>
        </p:txBody>
      </p:sp>
      <p:sp>
        <p:nvSpPr>
          <p:cNvPr id="37" name="Text 27">
            <a:extLst>
              <a:ext uri="{FF2B5EF4-FFF2-40B4-BE49-F238E27FC236}">
                <a16:creationId xmlns:a16="http://schemas.microsoft.com/office/drawing/2014/main" id="{27290846-9839-227D-40FC-F2FE0E16615C}"/>
              </a:ext>
            </a:extLst>
          </p:cNvPr>
          <p:cNvSpPr/>
          <p:nvPr/>
        </p:nvSpPr>
        <p:spPr>
          <a:xfrm>
            <a:off x="7301260" y="5035551"/>
            <a:ext cx="2901949" cy="1047749"/>
          </a:xfrm>
          <a:prstGeom prst="rect">
            <a:avLst/>
          </a:prstGeom>
          <a:noFill/>
          <a:ln/>
        </p:spPr>
        <p:txBody>
          <a:bodyPr anchor="ctr"/>
          <a:lstStyle/>
          <a:p>
            <a:pPr defTabSz="1219170">
              <a:defRPr/>
            </a:pPr>
            <a:r>
              <a:rPr lang="nl-NL" sz="1400" dirty="0">
                <a:solidFill>
                  <a:srgbClr val="2A2A2A"/>
                </a:solidFill>
                <a:latin typeface="Calibri" panose="020F0502020204030204" pitchFamily="34" charset="0"/>
                <a:ea typeface="Calibri" pitchFamily="34" charset="-122"/>
                <a:cs typeface="Calibri" pitchFamily="34" charset="-120"/>
              </a:rPr>
              <a:t>Beide platforms richten zich op een andere behoefte. Samenwerking versterkt het totale digitale aanbod voor inwoners van Sterksel.</a:t>
            </a:r>
            <a:endParaRPr lang="nl-NL" sz="1400" dirty="0">
              <a:solidFill>
                <a:prstClr val="black"/>
              </a:solidFill>
              <a:latin typeface="Calibri" panose="020F0502020204030204"/>
            </a:endParaRPr>
          </a:p>
        </p:txBody>
      </p:sp>
    </p:spTree>
    <p:extLst>
      <p:ext uri="{BB962C8B-B14F-4D97-AF65-F5344CB8AC3E}">
        <p14:creationId xmlns:p14="http://schemas.microsoft.com/office/powerpoint/2010/main" val="32973442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EDEBDF"/>
        </a:solidFill>
        <a:effectLst/>
      </p:bgPr>
    </p:bg>
    <p:spTree>
      <p:nvGrpSpPr>
        <p:cNvPr id="1" name=""/>
        <p:cNvGrpSpPr/>
        <p:nvPr/>
      </p:nvGrpSpPr>
      <p:grpSpPr>
        <a:xfrm>
          <a:off x="0" y="0"/>
          <a:ext cx="0" cy="0"/>
          <a:chOff x="0" y="0"/>
          <a:chExt cx="0" cy="0"/>
        </a:xfrm>
      </p:grpSpPr>
      <p:sp>
        <p:nvSpPr>
          <p:cNvPr id="20482" name="Shape 0">
            <a:extLst>
              <a:ext uri="{FF2B5EF4-FFF2-40B4-BE49-F238E27FC236}">
                <a16:creationId xmlns:a16="http://schemas.microsoft.com/office/drawing/2014/main" id="{8A6C3707-56FC-DFA3-B544-80B6AC8C4E33}"/>
              </a:ext>
            </a:extLst>
          </p:cNvPr>
          <p:cNvSpPr>
            <a:spLocks noChangeArrowheads="1"/>
          </p:cNvSpPr>
          <p:nvPr/>
        </p:nvSpPr>
        <p:spPr bwMode="auto">
          <a:xfrm>
            <a:off x="0" y="0"/>
            <a:ext cx="12192000" cy="670984"/>
          </a:xfrm>
          <a:prstGeom prst="rect">
            <a:avLst/>
          </a:prstGeom>
          <a:solidFill>
            <a:srgbClr val="D6E8EF">
              <a:alpha val="70195"/>
            </a:srgbClr>
          </a:solidFill>
          <a:ln w="12700">
            <a:solidFill>
              <a:srgbClr val="D6E8EF">
                <a:alpha val="70195"/>
              </a:srgbClr>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20483" name="Image 0" descr="preencoded.png">
            <a:extLst>
              <a:ext uri="{FF2B5EF4-FFF2-40B4-BE49-F238E27FC236}">
                <a16:creationId xmlns:a16="http://schemas.microsoft.com/office/drawing/2014/main" id="{9095C25E-1B5F-B392-26C3-7B3796EE0E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0984"/>
            <a:ext cx="1890184" cy="618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1">
            <a:extLst>
              <a:ext uri="{FF2B5EF4-FFF2-40B4-BE49-F238E27FC236}">
                <a16:creationId xmlns:a16="http://schemas.microsoft.com/office/drawing/2014/main" id="{AB0B53A8-4E0E-0B44-D373-57713EEDFFA2}"/>
              </a:ext>
            </a:extLst>
          </p:cNvPr>
          <p:cNvSpPr>
            <a:spLocks noChangeArrowheads="1"/>
          </p:cNvSpPr>
          <p:nvPr/>
        </p:nvSpPr>
        <p:spPr bwMode="auto">
          <a:xfrm>
            <a:off x="2292351" y="768350"/>
            <a:ext cx="2203451"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3200" b="1" dirty="0">
                <a:solidFill>
                  <a:srgbClr val="C0272D"/>
                </a:solidFill>
                <a:latin typeface="Trebuchet MS" panose="020B0603020202020204" pitchFamily="34" charset="0"/>
                <a:ea typeface="Trebuchet MS" panose="020B0603020202020204" pitchFamily="34" charset="0"/>
                <a:cs typeface="Trebuchet MS" panose="020B0603020202020204" pitchFamily="34" charset="0"/>
              </a:rPr>
              <a:t>Succes???</a:t>
            </a:r>
            <a:endParaRPr lang="nl-NL" altLang="nl-NL" sz="3200" dirty="0">
              <a:solidFill>
                <a:prstClr val="black"/>
              </a:solidFill>
            </a:endParaRPr>
          </a:p>
        </p:txBody>
      </p:sp>
      <p:sp>
        <p:nvSpPr>
          <p:cNvPr id="20485" name="Shape 2">
            <a:extLst>
              <a:ext uri="{FF2B5EF4-FFF2-40B4-BE49-F238E27FC236}">
                <a16:creationId xmlns:a16="http://schemas.microsoft.com/office/drawing/2014/main" id="{23C75923-F2B7-709D-A8B5-6524E18092D1}"/>
              </a:ext>
            </a:extLst>
          </p:cNvPr>
          <p:cNvSpPr>
            <a:spLocks noChangeArrowheads="1"/>
          </p:cNvSpPr>
          <p:nvPr/>
        </p:nvSpPr>
        <p:spPr bwMode="auto">
          <a:xfrm>
            <a:off x="2133600" y="1559984"/>
            <a:ext cx="7924800" cy="48683"/>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20486" name="Image 2" descr="preencoded.png">
            <a:extLst>
              <a:ext uri="{FF2B5EF4-FFF2-40B4-BE49-F238E27FC236}">
                <a16:creationId xmlns:a16="http://schemas.microsoft.com/office/drawing/2014/main" id="{A7C28680-6EAC-37CF-DC45-A5429CE2C40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2351" y="2438400"/>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5">
            <a:extLst>
              <a:ext uri="{FF2B5EF4-FFF2-40B4-BE49-F238E27FC236}">
                <a16:creationId xmlns:a16="http://schemas.microsoft.com/office/drawing/2014/main" id="{FE4753A7-FED1-C80E-C882-D322355BC447}"/>
              </a:ext>
            </a:extLst>
          </p:cNvPr>
          <p:cNvSpPr/>
          <p:nvPr/>
        </p:nvSpPr>
        <p:spPr>
          <a:xfrm>
            <a:off x="2730500" y="2315634"/>
            <a:ext cx="4572000" cy="537633"/>
          </a:xfrm>
          <a:prstGeom prst="rect">
            <a:avLst/>
          </a:prstGeom>
          <a:noFill/>
          <a:ln/>
        </p:spPr>
        <p:txBody>
          <a:bodyPr anchor="ctr"/>
          <a:lstStyle/>
          <a:p>
            <a:pPr defTabSz="1219170">
              <a:defRPr/>
            </a:pPr>
            <a:r>
              <a:rPr lang="nl-NL" sz="1533" dirty="0">
                <a:solidFill>
                  <a:srgbClr val="2A2A2A"/>
                </a:solidFill>
                <a:latin typeface="Calibri" panose="020F0502020204030204" pitchFamily="34" charset="0"/>
                <a:ea typeface="Calibri" pitchFamily="34" charset="-122"/>
                <a:cs typeface="Calibri" pitchFamily="34" charset="-120"/>
              </a:rPr>
              <a:t>Enthousiaste vrijwillige trekkers als gezicht van het platform</a:t>
            </a:r>
            <a:endParaRPr lang="nl-NL" sz="1533" dirty="0">
              <a:solidFill>
                <a:prstClr val="black"/>
              </a:solidFill>
              <a:latin typeface="Calibri" panose="020F0502020204030204"/>
            </a:endParaRPr>
          </a:p>
        </p:txBody>
      </p:sp>
      <p:pic>
        <p:nvPicPr>
          <p:cNvPr id="20488" name="Image 3" descr="preencoded.png">
            <a:extLst>
              <a:ext uri="{FF2B5EF4-FFF2-40B4-BE49-F238E27FC236}">
                <a16:creationId xmlns:a16="http://schemas.microsoft.com/office/drawing/2014/main" id="{F69A00F0-1EF8-357F-05BC-EB336319057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2351" y="3048000"/>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6">
            <a:extLst>
              <a:ext uri="{FF2B5EF4-FFF2-40B4-BE49-F238E27FC236}">
                <a16:creationId xmlns:a16="http://schemas.microsoft.com/office/drawing/2014/main" id="{C613BC76-89D1-9249-B3A8-CE08ADF6BD22}"/>
              </a:ext>
            </a:extLst>
          </p:cNvPr>
          <p:cNvSpPr/>
          <p:nvPr/>
        </p:nvSpPr>
        <p:spPr>
          <a:xfrm>
            <a:off x="2730500" y="2925234"/>
            <a:ext cx="4572000" cy="537633"/>
          </a:xfrm>
          <a:prstGeom prst="rect">
            <a:avLst/>
          </a:prstGeom>
          <a:noFill/>
          <a:ln/>
        </p:spPr>
        <p:txBody>
          <a:bodyPr anchor="ctr"/>
          <a:lstStyle/>
          <a:p>
            <a:pPr defTabSz="1219170">
              <a:defRPr/>
            </a:pPr>
            <a:r>
              <a:rPr lang="nl-NL" sz="1533" dirty="0">
                <a:solidFill>
                  <a:srgbClr val="2A2A2A"/>
                </a:solidFill>
                <a:latin typeface="Calibri" panose="020F0502020204030204" pitchFamily="34" charset="0"/>
                <a:ea typeface="Calibri" pitchFamily="34" charset="-122"/>
                <a:cs typeface="Calibri" pitchFamily="34" charset="-120"/>
              </a:rPr>
              <a:t>Betrokkenheid van gemeente Heeze-Leende als partner</a:t>
            </a:r>
            <a:endParaRPr lang="nl-NL" sz="1533" dirty="0">
              <a:solidFill>
                <a:prstClr val="black"/>
              </a:solidFill>
              <a:latin typeface="Calibri" panose="020F0502020204030204"/>
            </a:endParaRPr>
          </a:p>
        </p:txBody>
      </p:sp>
      <p:pic>
        <p:nvPicPr>
          <p:cNvPr id="20490" name="Image 4" descr="preencoded.png">
            <a:extLst>
              <a:ext uri="{FF2B5EF4-FFF2-40B4-BE49-F238E27FC236}">
                <a16:creationId xmlns:a16="http://schemas.microsoft.com/office/drawing/2014/main" id="{CF3D3485-7B07-A9EA-0D1E-8A1AF42DD7D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2351" y="3657600"/>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7">
            <a:extLst>
              <a:ext uri="{FF2B5EF4-FFF2-40B4-BE49-F238E27FC236}">
                <a16:creationId xmlns:a16="http://schemas.microsoft.com/office/drawing/2014/main" id="{D9FA338F-BCF5-8C63-C913-58F654A45B8E}"/>
              </a:ext>
            </a:extLst>
          </p:cNvPr>
          <p:cNvSpPr/>
          <p:nvPr/>
        </p:nvSpPr>
        <p:spPr>
          <a:xfrm>
            <a:off x="2730500" y="3534834"/>
            <a:ext cx="4572000" cy="537633"/>
          </a:xfrm>
          <a:prstGeom prst="rect">
            <a:avLst/>
          </a:prstGeom>
          <a:noFill/>
          <a:ln/>
        </p:spPr>
        <p:txBody>
          <a:bodyPr anchor="ctr"/>
          <a:lstStyle/>
          <a:p>
            <a:pPr defTabSz="1219170">
              <a:defRPr/>
            </a:pPr>
            <a:r>
              <a:rPr lang="nl-NL" sz="1533" dirty="0">
                <a:solidFill>
                  <a:srgbClr val="2A2A2A"/>
                </a:solidFill>
                <a:latin typeface="Calibri" panose="020F0502020204030204" pitchFamily="34" charset="0"/>
                <a:ea typeface="Calibri" pitchFamily="34" charset="-122"/>
                <a:cs typeface="Calibri" pitchFamily="34" charset="-120"/>
              </a:rPr>
              <a:t>Samenwerking  lokale verenigingen</a:t>
            </a:r>
            <a:endParaRPr lang="nl-NL" sz="1533" dirty="0">
              <a:solidFill>
                <a:prstClr val="black"/>
              </a:solidFill>
              <a:latin typeface="Calibri" panose="020F0502020204030204"/>
            </a:endParaRPr>
          </a:p>
        </p:txBody>
      </p:sp>
      <p:pic>
        <p:nvPicPr>
          <p:cNvPr id="20492" name="Image 5" descr="preencoded.png">
            <a:extLst>
              <a:ext uri="{FF2B5EF4-FFF2-40B4-BE49-F238E27FC236}">
                <a16:creationId xmlns:a16="http://schemas.microsoft.com/office/drawing/2014/main" id="{A6309841-9AEC-0E75-E702-69D5457CB5A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2351" y="4267200"/>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8">
            <a:extLst>
              <a:ext uri="{FF2B5EF4-FFF2-40B4-BE49-F238E27FC236}">
                <a16:creationId xmlns:a16="http://schemas.microsoft.com/office/drawing/2014/main" id="{631DBBFD-2618-2F99-10F3-72E9CA7DEFD7}"/>
              </a:ext>
            </a:extLst>
          </p:cNvPr>
          <p:cNvSpPr/>
          <p:nvPr/>
        </p:nvSpPr>
        <p:spPr>
          <a:xfrm>
            <a:off x="2730500" y="4144434"/>
            <a:ext cx="4572000" cy="537633"/>
          </a:xfrm>
          <a:prstGeom prst="rect">
            <a:avLst/>
          </a:prstGeom>
          <a:noFill/>
          <a:ln/>
        </p:spPr>
        <p:txBody>
          <a:bodyPr anchor="ctr"/>
          <a:lstStyle/>
          <a:p>
            <a:pPr defTabSz="1219170">
              <a:defRPr/>
            </a:pPr>
            <a:r>
              <a:rPr lang="nl-NL" sz="1533" dirty="0">
                <a:solidFill>
                  <a:srgbClr val="2A2A2A"/>
                </a:solidFill>
                <a:latin typeface="Calibri" panose="020F0502020204030204" pitchFamily="34" charset="0"/>
                <a:ea typeface="Calibri" pitchFamily="34" charset="-122"/>
                <a:cs typeface="Calibri" pitchFamily="34" charset="-120"/>
              </a:rPr>
              <a:t>Laagdrempelige toegang realiseren – ook voor minder digitaal vaardigen (Internet café?)</a:t>
            </a:r>
            <a:endParaRPr lang="nl-NL" sz="1533" dirty="0">
              <a:solidFill>
                <a:prstClr val="black"/>
              </a:solidFill>
              <a:latin typeface="Calibri" panose="020F0502020204030204"/>
            </a:endParaRPr>
          </a:p>
        </p:txBody>
      </p:sp>
      <p:pic>
        <p:nvPicPr>
          <p:cNvPr id="20494" name="Image 6" descr="preencoded.png">
            <a:extLst>
              <a:ext uri="{FF2B5EF4-FFF2-40B4-BE49-F238E27FC236}">
                <a16:creationId xmlns:a16="http://schemas.microsoft.com/office/drawing/2014/main" id="{1B2784F8-FCA3-47E9-5B19-0FBE5FCE5C1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2351" y="4876800"/>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9">
            <a:extLst>
              <a:ext uri="{FF2B5EF4-FFF2-40B4-BE49-F238E27FC236}">
                <a16:creationId xmlns:a16="http://schemas.microsoft.com/office/drawing/2014/main" id="{C1D75182-F836-585F-EABE-760366C79E77}"/>
              </a:ext>
            </a:extLst>
          </p:cNvPr>
          <p:cNvSpPr/>
          <p:nvPr/>
        </p:nvSpPr>
        <p:spPr>
          <a:xfrm>
            <a:off x="2730500" y="4754034"/>
            <a:ext cx="4572000" cy="537633"/>
          </a:xfrm>
          <a:prstGeom prst="rect">
            <a:avLst/>
          </a:prstGeom>
          <a:noFill/>
          <a:ln/>
        </p:spPr>
        <p:txBody>
          <a:bodyPr anchor="ctr"/>
          <a:lstStyle/>
          <a:p>
            <a:pPr defTabSz="1219170">
              <a:defRPr/>
            </a:pPr>
            <a:r>
              <a:rPr lang="nl-NL" sz="1533" dirty="0">
                <a:solidFill>
                  <a:srgbClr val="2A2A2A"/>
                </a:solidFill>
                <a:latin typeface="Calibri" panose="020F0502020204030204" pitchFamily="34" charset="0"/>
                <a:ea typeface="Calibri" pitchFamily="34" charset="-122"/>
                <a:cs typeface="Calibri" pitchFamily="34" charset="-120"/>
              </a:rPr>
              <a:t>Regelmatige, relevante content die aanzet tot reactie</a:t>
            </a:r>
            <a:endParaRPr lang="nl-NL" sz="1533" dirty="0">
              <a:solidFill>
                <a:prstClr val="black"/>
              </a:solidFill>
              <a:latin typeface="Calibri" panose="020F0502020204030204"/>
            </a:endParaRPr>
          </a:p>
        </p:txBody>
      </p:sp>
      <p:pic>
        <p:nvPicPr>
          <p:cNvPr id="20496" name="Image 7" descr="preencoded.png">
            <a:extLst>
              <a:ext uri="{FF2B5EF4-FFF2-40B4-BE49-F238E27FC236}">
                <a16:creationId xmlns:a16="http://schemas.microsoft.com/office/drawing/2014/main" id="{06A37A11-3546-CB2D-B759-86B0E5834E4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2351" y="5486400"/>
            <a:ext cx="340783" cy="34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10">
            <a:extLst>
              <a:ext uri="{FF2B5EF4-FFF2-40B4-BE49-F238E27FC236}">
                <a16:creationId xmlns:a16="http://schemas.microsoft.com/office/drawing/2014/main" id="{80248C42-9D18-CA7D-E2D3-E7FADC293DDC}"/>
              </a:ext>
            </a:extLst>
          </p:cNvPr>
          <p:cNvSpPr/>
          <p:nvPr/>
        </p:nvSpPr>
        <p:spPr>
          <a:xfrm>
            <a:off x="2730500" y="5363634"/>
            <a:ext cx="4572000" cy="537633"/>
          </a:xfrm>
          <a:prstGeom prst="rect">
            <a:avLst/>
          </a:prstGeom>
          <a:noFill/>
          <a:ln/>
        </p:spPr>
        <p:txBody>
          <a:bodyPr anchor="ctr"/>
          <a:lstStyle/>
          <a:p>
            <a:pPr defTabSz="1219170">
              <a:defRPr/>
            </a:pPr>
            <a:r>
              <a:rPr lang="nl-NL" sz="1533" dirty="0">
                <a:solidFill>
                  <a:srgbClr val="2A2A2A"/>
                </a:solidFill>
                <a:latin typeface="Calibri" panose="020F0502020204030204" pitchFamily="34" charset="0"/>
                <a:ea typeface="Calibri" pitchFamily="34" charset="-122"/>
                <a:cs typeface="Calibri" pitchFamily="34" charset="-120"/>
              </a:rPr>
              <a:t>Leren van ervaringen Leende (zelfde gemeente)</a:t>
            </a:r>
          </a:p>
        </p:txBody>
      </p:sp>
      <p:sp>
        <p:nvSpPr>
          <p:cNvPr id="20498" name="Text 14">
            <a:extLst>
              <a:ext uri="{FF2B5EF4-FFF2-40B4-BE49-F238E27FC236}">
                <a16:creationId xmlns:a16="http://schemas.microsoft.com/office/drawing/2014/main" id="{0282FA92-86B8-4381-5FEF-1AB4623EF6B9}"/>
              </a:ext>
            </a:extLst>
          </p:cNvPr>
          <p:cNvSpPr>
            <a:spLocks noChangeArrowheads="1"/>
          </p:cNvSpPr>
          <p:nvPr/>
        </p:nvSpPr>
        <p:spPr bwMode="auto">
          <a:xfrm>
            <a:off x="7742767" y="2523067"/>
            <a:ext cx="1888067" cy="793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fontAlgn="base">
              <a:spcBef>
                <a:spcPct val="0"/>
              </a:spcBef>
              <a:spcAft>
                <a:spcPct val="0"/>
              </a:spcAft>
            </a:pPr>
            <a:endParaRPr lang="nl-NL" altLang="nl-NL" sz="4000">
              <a:solidFill>
                <a:prstClr val="black"/>
              </a:solidFill>
            </a:endParaRPr>
          </a:p>
        </p:txBody>
      </p:sp>
    </p:spTree>
    <p:extLst>
      <p:ext uri="{BB962C8B-B14F-4D97-AF65-F5344CB8AC3E}">
        <p14:creationId xmlns:p14="http://schemas.microsoft.com/office/powerpoint/2010/main" val="32679307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EDEBDF"/>
        </a:solidFill>
        <a:effectLst/>
      </p:bgPr>
    </p:bg>
    <p:spTree>
      <p:nvGrpSpPr>
        <p:cNvPr id="1" name="">
          <a:extLst>
            <a:ext uri="{FF2B5EF4-FFF2-40B4-BE49-F238E27FC236}">
              <a16:creationId xmlns:a16="http://schemas.microsoft.com/office/drawing/2014/main" id="{D7C17A60-EAF6-694F-47D1-F7C1254F0524}"/>
            </a:ext>
          </a:extLst>
        </p:cNvPr>
        <p:cNvGrpSpPr/>
        <p:nvPr/>
      </p:nvGrpSpPr>
      <p:grpSpPr>
        <a:xfrm>
          <a:off x="0" y="0"/>
          <a:ext cx="0" cy="0"/>
          <a:chOff x="0" y="0"/>
          <a:chExt cx="0" cy="0"/>
        </a:xfrm>
      </p:grpSpPr>
      <p:sp>
        <p:nvSpPr>
          <p:cNvPr id="20482" name="Shape 0">
            <a:extLst>
              <a:ext uri="{FF2B5EF4-FFF2-40B4-BE49-F238E27FC236}">
                <a16:creationId xmlns:a16="http://schemas.microsoft.com/office/drawing/2014/main" id="{A179795A-3550-6AE3-1C1E-6AD3ACA28D25}"/>
              </a:ext>
            </a:extLst>
          </p:cNvPr>
          <p:cNvSpPr>
            <a:spLocks noChangeArrowheads="1"/>
          </p:cNvSpPr>
          <p:nvPr/>
        </p:nvSpPr>
        <p:spPr bwMode="auto">
          <a:xfrm>
            <a:off x="0" y="0"/>
            <a:ext cx="12192000" cy="670984"/>
          </a:xfrm>
          <a:prstGeom prst="rect">
            <a:avLst/>
          </a:prstGeom>
          <a:solidFill>
            <a:srgbClr val="D6E8EF">
              <a:alpha val="70195"/>
            </a:srgbClr>
          </a:solidFill>
          <a:ln w="12700">
            <a:solidFill>
              <a:srgbClr val="D6E8EF">
                <a:alpha val="70195"/>
              </a:srgbClr>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pic>
        <p:nvPicPr>
          <p:cNvPr id="20483" name="Image 0" descr="preencoded.png">
            <a:extLst>
              <a:ext uri="{FF2B5EF4-FFF2-40B4-BE49-F238E27FC236}">
                <a16:creationId xmlns:a16="http://schemas.microsoft.com/office/drawing/2014/main" id="{148B4078-C2D3-269C-DCF3-C9987F3150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70984"/>
            <a:ext cx="1890184" cy="618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1">
            <a:extLst>
              <a:ext uri="{FF2B5EF4-FFF2-40B4-BE49-F238E27FC236}">
                <a16:creationId xmlns:a16="http://schemas.microsoft.com/office/drawing/2014/main" id="{82CF249E-9B83-784E-EDBA-430BACD0F8C3}"/>
              </a:ext>
            </a:extLst>
          </p:cNvPr>
          <p:cNvSpPr>
            <a:spLocks noChangeArrowheads="1"/>
          </p:cNvSpPr>
          <p:nvPr/>
        </p:nvSpPr>
        <p:spPr bwMode="auto">
          <a:xfrm>
            <a:off x="2639616" y="789964"/>
            <a:ext cx="9433048" cy="73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r>
              <a:rPr lang="nl-NL" altLang="nl-NL" sz="8000" b="1" dirty="0">
                <a:solidFill>
                  <a:srgbClr val="C0272D"/>
                </a:solidFill>
                <a:latin typeface="Trebuchet MS" panose="020B0603020202020204" pitchFamily="34" charset="0"/>
                <a:ea typeface="Trebuchet MS" panose="020B0603020202020204" pitchFamily="34" charset="0"/>
                <a:cs typeface="Trebuchet MS" panose="020B0603020202020204" pitchFamily="34" charset="0"/>
              </a:rPr>
              <a:t>En nu beginnen!!!</a:t>
            </a:r>
            <a:endParaRPr lang="nl-NL" altLang="nl-NL" sz="8000" dirty="0">
              <a:solidFill>
                <a:prstClr val="black"/>
              </a:solidFill>
            </a:endParaRPr>
          </a:p>
        </p:txBody>
      </p:sp>
      <p:sp>
        <p:nvSpPr>
          <p:cNvPr id="20485" name="Shape 2">
            <a:extLst>
              <a:ext uri="{FF2B5EF4-FFF2-40B4-BE49-F238E27FC236}">
                <a16:creationId xmlns:a16="http://schemas.microsoft.com/office/drawing/2014/main" id="{76601182-B1B4-4BD2-68AC-E6373C761412}"/>
              </a:ext>
            </a:extLst>
          </p:cNvPr>
          <p:cNvSpPr>
            <a:spLocks noChangeArrowheads="1"/>
          </p:cNvSpPr>
          <p:nvPr/>
        </p:nvSpPr>
        <p:spPr bwMode="auto">
          <a:xfrm>
            <a:off x="2783632" y="1727970"/>
            <a:ext cx="8352928" cy="45719"/>
          </a:xfrm>
          <a:prstGeom prst="rect">
            <a:avLst/>
          </a:prstGeom>
          <a:solidFill>
            <a:srgbClr val="C0272D"/>
          </a:solidFill>
          <a:ln w="12700">
            <a:solidFill>
              <a:srgbClr val="C0272D"/>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1219170" fontAlgn="base">
              <a:spcBef>
                <a:spcPct val="0"/>
              </a:spcBef>
              <a:spcAft>
                <a:spcPct val="0"/>
              </a:spcAft>
            </a:pPr>
            <a:endParaRPr lang="nl-NL" altLang="nl-NL">
              <a:solidFill>
                <a:prstClr val="black"/>
              </a:solidFill>
            </a:endParaRPr>
          </a:p>
        </p:txBody>
      </p:sp>
      <p:sp>
        <p:nvSpPr>
          <p:cNvPr id="20498" name="Text 14">
            <a:extLst>
              <a:ext uri="{FF2B5EF4-FFF2-40B4-BE49-F238E27FC236}">
                <a16:creationId xmlns:a16="http://schemas.microsoft.com/office/drawing/2014/main" id="{17722682-A6DB-7197-3ADB-455C5F1AB89C}"/>
              </a:ext>
            </a:extLst>
          </p:cNvPr>
          <p:cNvSpPr>
            <a:spLocks noChangeArrowheads="1"/>
          </p:cNvSpPr>
          <p:nvPr/>
        </p:nvSpPr>
        <p:spPr bwMode="auto">
          <a:xfrm>
            <a:off x="7742767" y="2523067"/>
            <a:ext cx="1888067" cy="793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1219170" fontAlgn="base">
              <a:spcBef>
                <a:spcPct val="0"/>
              </a:spcBef>
              <a:spcAft>
                <a:spcPct val="0"/>
              </a:spcAft>
            </a:pPr>
            <a:endParaRPr lang="nl-NL" altLang="nl-NL" sz="4000">
              <a:solidFill>
                <a:prstClr val="black"/>
              </a:solidFill>
            </a:endParaRPr>
          </a:p>
        </p:txBody>
      </p:sp>
      <p:pic>
        <p:nvPicPr>
          <p:cNvPr id="4" name="Afbeelding 3">
            <a:extLst>
              <a:ext uri="{FF2B5EF4-FFF2-40B4-BE49-F238E27FC236}">
                <a16:creationId xmlns:a16="http://schemas.microsoft.com/office/drawing/2014/main" id="{D684BD50-139D-6AD0-9FFD-BC5A76F030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7848" y="1979328"/>
            <a:ext cx="3384376" cy="3384376"/>
          </a:xfrm>
          <a:prstGeom prst="rect">
            <a:avLst/>
          </a:prstGeom>
        </p:spPr>
      </p:pic>
      <p:sp>
        <p:nvSpPr>
          <p:cNvPr id="5" name="Tekstvak 4">
            <a:extLst>
              <a:ext uri="{FF2B5EF4-FFF2-40B4-BE49-F238E27FC236}">
                <a16:creationId xmlns:a16="http://schemas.microsoft.com/office/drawing/2014/main" id="{477BC3BD-570E-B95B-5759-45DAA8DA67F4}"/>
              </a:ext>
            </a:extLst>
          </p:cNvPr>
          <p:cNvSpPr txBox="1"/>
          <p:nvPr/>
        </p:nvSpPr>
        <p:spPr>
          <a:xfrm>
            <a:off x="3791744" y="5445224"/>
            <a:ext cx="5097486" cy="1015663"/>
          </a:xfrm>
          <a:prstGeom prst="rect">
            <a:avLst/>
          </a:prstGeom>
          <a:noFill/>
        </p:spPr>
        <p:txBody>
          <a:bodyPr wrap="none" rtlCol="0">
            <a:spAutoFit/>
          </a:bodyPr>
          <a:lstStyle/>
          <a:p>
            <a:r>
              <a:rPr lang="nl-NL" sz="6000" dirty="0"/>
              <a:t>www.hoplr.com</a:t>
            </a:r>
          </a:p>
        </p:txBody>
      </p:sp>
    </p:spTree>
    <p:extLst>
      <p:ext uri="{BB962C8B-B14F-4D97-AF65-F5344CB8AC3E}">
        <p14:creationId xmlns:p14="http://schemas.microsoft.com/office/powerpoint/2010/main" val="2615556319"/>
      </p:ext>
    </p:extLst>
  </p:cSld>
  <p:clrMapOvr>
    <a:masterClrMapping/>
  </p:clrMapOvr>
</p:sld>
</file>

<file path=ppt/theme/theme1.xml><?xml version="1.0" encoding="utf-8"?>
<a:theme xmlns:a="http://schemas.openxmlformats.org/drawingml/2006/main" name="1e en laatste slide">
  <a:themeElements>
    <a:clrScheme name="DorpsraadSterksel">
      <a:dk1>
        <a:srgbClr val="005DA9"/>
      </a:dk1>
      <a:lt1>
        <a:srgbClr val="FFFFFF"/>
      </a:lt1>
      <a:dk2>
        <a:srgbClr val="000000"/>
      </a:dk2>
      <a:lt2>
        <a:srgbClr val="E8E8E8"/>
      </a:lt2>
      <a:accent1>
        <a:srgbClr val="005DA9"/>
      </a:accent1>
      <a:accent2>
        <a:srgbClr val="FBBA00"/>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orpsraad_presentatie_sjabloon_POWERPOINT_v1p0.potx" id="{92EE872F-FD8F-46E6-BF47-D33C922F3B19}" vid="{F6ECA84F-A378-4246-B66C-4E95268397CE}"/>
    </a:ext>
  </a:extLst>
</a:theme>
</file>

<file path=ppt/theme/theme2.xml><?xml version="1.0" encoding="utf-8"?>
<a:theme xmlns:a="http://schemas.openxmlformats.org/drawingml/2006/main" name="Titel- en tussenslides">
  <a:themeElements>
    <a:clrScheme name="GGA">
      <a:dk1>
        <a:srgbClr val="053341"/>
      </a:dk1>
      <a:lt1>
        <a:srgbClr val="FFFFFF"/>
      </a:lt1>
      <a:dk2>
        <a:srgbClr val="053341"/>
      </a:dk2>
      <a:lt2>
        <a:srgbClr val="E6F3EE"/>
      </a:lt2>
      <a:accent1>
        <a:srgbClr val="08756D"/>
      </a:accent1>
      <a:accent2>
        <a:srgbClr val="018D54"/>
      </a:accent2>
      <a:accent3>
        <a:srgbClr val="4DAF49"/>
      </a:accent3>
      <a:accent4>
        <a:srgbClr val="80CA7F"/>
      </a:accent4>
      <a:accent5>
        <a:srgbClr val="7D8E71"/>
      </a:accent5>
      <a:accent6>
        <a:srgbClr val="675E38"/>
      </a:accent6>
      <a:hlink>
        <a:srgbClr val="08756D"/>
      </a:hlink>
      <a:folHlink>
        <a:srgbClr val="675E38"/>
      </a:folHlink>
    </a:clrScheme>
    <a:fontScheme name="Verdana">
      <a:majorFont>
        <a:latin typeface="Calibri Bold"/>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60512_Sterkselse Aa_PlanOmgevingsprogramma_AR" id="{0D43459F-319D-4540-B654-56094109620E}" vid="{00A540CD-111B-4890-B3CE-D8FAF893F794}"/>
    </a:ext>
  </a:extLst>
</a:theme>
</file>

<file path=ppt/theme/theme3.xml><?xml version="1.0" encoding="utf-8"?>
<a:theme xmlns:a="http://schemas.openxmlformats.org/drawingml/2006/main" name="Tekstslides">
  <a:themeElements>
    <a:clrScheme name="Provincie NB - GGA 2025">
      <a:dk1>
        <a:srgbClr val="053341"/>
      </a:dk1>
      <a:lt1>
        <a:srgbClr val="FFFFFF"/>
      </a:lt1>
      <a:dk2>
        <a:srgbClr val="053341"/>
      </a:dk2>
      <a:lt2>
        <a:srgbClr val="E6F3EE"/>
      </a:lt2>
      <a:accent1>
        <a:srgbClr val="08756D"/>
      </a:accent1>
      <a:accent2>
        <a:srgbClr val="018D54"/>
      </a:accent2>
      <a:accent3>
        <a:srgbClr val="4DAF49"/>
      </a:accent3>
      <a:accent4>
        <a:srgbClr val="80CA7F"/>
      </a:accent4>
      <a:accent5>
        <a:srgbClr val="7D8E71"/>
      </a:accent5>
      <a:accent6>
        <a:srgbClr val="675E38"/>
      </a:accent6>
      <a:hlink>
        <a:srgbClr val="08756D"/>
      </a:hlink>
      <a:folHlink>
        <a:srgbClr val="675E3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60512_Sterkselse Aa_PlanOmgevingsprogramma_AR" id="{0D43459F-319D-4540-B654-56094109620E}" vid="{19C772BE-3118-4E36-B761-03A31C2578B6}"/>
    </a:ext>
  </a:extLst>
</a:theme>
</file>

<file path=ppt/theme/theme4.xml><?xml version="1.0" encoding="utf-8"?>
<a:theme xmlns:a="http://schemas.openxmlformats.org/drawingml/2006/main" name="Bijgesneden">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5.xml><?xml version="1.0" encoding="utf-8"?>
<a:theme xmlns:a="http://schemas.openxmlformats.org/drawingml/2006/main" name="Byont">
  <a:themeElements>
    <a:clrScheme name="Byont">
      <a:dk1>
        <a:srgbClr val="001C30"/>
      </a:dk1>
      <a:lt1>
        <a:srgbClr val="FFFFFF"/>
      </a:lt1>
      <a:dk2>
        <a:srgbClr val="001C30"/>
      </a:dk2>
      <a:lt2>
        <a:srgbClr val="FDF7F1"/>
      </a:lt2>
      <a:accent1>
        <a:srgbClr val="28CDF3"/>
      </a:accent1>
      <a:accent2>
        <a:srgbClr val="001C30"/>
      </a:accent2>
      <a:accent3>
        <a:srgbClr val="BAD1F2"/>
      </a:accent3>
      <a:accent4>
        <a:srgbClr val="FDF7F1"/>
      </a:accent4>
      <a:accent5>
        <a:srgbClr val="0B2C45"/>
      </a:accent5>
      <a:accent6>
        <a:srgbClr val="4C606E"/>
      </a:accent6>
      <a:hlink>
        <a:srgbClr val="28CDF3"/>
      </a:hlink>
      <a:folHlink>
        <a:srgbClr val="4C606E"/>
      </a:folHlink>
    </a:clrScheme>
    <a:fontScheme name="Byont">
      <a:majorFont>
        <a:latin typeface="DM Sans" panose="00000500000000000000"/>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DM Sans" panose="00000500000000000000"/>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bde97d81-5b68-46e2-9a89-17e09e38915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839716AE9F86845BC3F382E9ED0D1E0" ma:contentTypeVersion="18" ma:contentTypeDescription="Een nieuw document maken." ma:contentTypeScope="" ma:versionID="704fbd8c103b88e17ff219cb4aa621b3">
  <xsd:schema xmlns:xsd="http://www.w3.org/2001/XMLSchema" xmlns:xs="http://www.w3.org/2001/XMLSchema" xmlns:p="http://schemas.microsoft.com/office/2006/metadata/properties" xmlns:ns3="bde97d81-5b68-46e2-9a89-17e09e389151" xmlns:ns4="4f7e3893-2772-4a69-b211-f9c9e55e7c07" targetNamespace="http://schemas.microsoft.com/office/2006/metadata/properties" ma:root="true" ma:fieldsID="56fdfdc8a8dbefa06ef205f9ad536c96" ns3:_="" ns4:_="">
    <xsd:import namespace="bde97d81-5b68-46e2-9a89-17e09e389151"/>
    <xsd:import namespace="4f7e3893-2772-4a69-b211-f9c9e55e7c0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OCR" minOccurs="0"/>
                <xsd:element ref="ns3:MediaServiceAutoKeyPoints" minOccurs="0"/>
                <xsd:element ref="ns3:MediaServiceKeyPoints" minOccurs="0"/>
                <xsd:element ref="ns3:MediaServiceLocation" minOccurs="0"/>
                <xsd:element ref="ns3:MediaLengthInSeconds"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e97d81-5b68-46e2-9a89-17e09e3891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7e3893-2772-4a69-b211-f9c9e55e7c07" elementFormDefault="qualified">
    <xsd:import namespace="http://schemas.microsoft.com/office/2006/documentManagement/types"/>
    <xsd:import namespace="http://schemas.microsoft.com/office/infopath/2007/PartnerControls"/>
    <xsd:element name="SharedWithUsers" ma:index="14"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Gedeeld met details" ma:internalName="SharedWithDetails" ma:readOnly="true">
      <xsd:simpleType>
        <xsd:restriction base="dms:Note">
          <xsd:maxLength value="255"/>
        </xsd:restriction>
      </xsd:simpleType>
    </xsd:element>
    <xsd:element name="SharingHintHash" ma:index="16"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8F6778-521A-48EE-9952-BE81E4E50AAF}">
  <ds:schemaRefs>
    <ds:schemaRef ds:uri="http://schemas.microsoft.com/sharepoint/v3/contenttype/forms"/>
  </ds:schemaRefs>
</ds:datastoreItem>
</file>

<file path=customXml/itemProps2.xml><?xml version="1.0" encoding="utf-8"?>
<ds:datastoreItem xmlns:ds="http://schemas.openxmlformats.org/officeDocument/2006/customXml" ds:itemID="{949D7818-E2B5-4860-8E3A-224841910C0A}">
  <ds:schemaRefs>
    <ds:schemaRef ds:uri="http://schemas.microsoft.com/office/2006/metadata/properties"/>
    <ds:schemaRef ds:uri="http://purl.org/dc/terms/"/>
    <ds:schemaRef ds:uri="http://schemas.openxmlformats.org/package/2006/metadata/core-properties"/>
    <ds:schemaRef ds:uri="http://purl.org/dc/elements/1.1/"/>
    <ds:schemaRef ds:uri="bde97d81-5b68-46e2-9a89-17e09e389151"/>
    <ds:schemaRef ds:uri="http://schemas.microsoft.com/office/2006/documentManagement/types"/>
    <ds:schemaRef ds:uri="4f7e3893-2772-4a69-b211-f9c9e55e7c07"/>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DB489F1D-6875-4F75-AE3D-D28266EE18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e97d81-5b68-46e2-9a89-17e09e389151"/>
    <ds:schemaRef ds:uri="4f7e3893-2772-4a69-b211-f9c9e55e7c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dorpsraad_presentatie_sjabloon_POWERPOINT_v1p0</Template>
  <TotalTime>697</TotalTime>
  <Words>3796</Words>
  <Application>Microsoft Office PowerPoint</Application>
  <PresentationFormat>Breedbeeld</PresentationFormat>
  <Paragraphs>543</Paragraphs>
  <Slides>57</Slides>
  <Notes>32</Notes>
  <HiddenSlides>3</HiddenSlides>
  <MMClips>0</MMClips>
  <ScaleCrop>false</ScaleCrop>
  <HeadingPairs>
    <vt:vector size="6" baseType="variant">
      <vt:variant>
        <vt:lpstr>Gebruikte lettertypen</vt:lpstr>
      </vt:variant>
      <vt:variant>
        <vt:i4>10</vt:i4>
      </vt:variant>
      <vt:variant>
        <vt:lpstr>Thema</vt:lpstr>
      </vt:variant>
      <vt:variant>
        <vt:i4>6</vt:i4>
      </vt:variant>
      <vt:variant>
        <vt:lpstr>Diatitels</vt:lpstr>
      </vt:variant>
      <vt:variant>
        <vt:i4>57</vt:i4>
      </vt:variant>
    </vt:vector>
  </HeadingPairs>
  <TitlesOfParts>
    <vt:vector size="73" baseType="lpstr">
      <vt:lpstr>Aptos</vt:lpstr>
      <vt:lpstr>Arial</vt:lpstr>
      <vt:lpstr>Calibri</vt:lpstr>
      <vt:lpstr>Calibri Bold</vt:lpstr>
      <vt:lpstr>Calibri Light</vt:lpstr>
      <vt:lpstr>Courier New</vt:lpstr>
      <vt:lpstr>DM Sans</vt:lpstr>
      <vt:lpstr>Franklin Gothic Book</vt:lpstr>
      <vt:lpstr>Quattrocento Sans</vt:lpstr>
      <vt:lpstr>Trebuchet MS</vt:lpstr>
      <vt:lpstr>1e en laatste slide</vt:lpstr>
      <vt:lpstr>Titel- en tussenslides</vt:lpstr>
      <vt:lpstr>Tekstslides</vt:lpstr>
      <vt:lpstr>Bijgesneden</vt:lpstr>
      <vt:lpstr>Byont</vt:lpstr>
      <vt:lpstr>Office Theme</vt:lpstr>
      <vt:lpstr>PowerPoint-presentatie</vt:lpstr>
      <vt:lpstr>Programma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Vrijwilligers in Sterksel</vt:lpstr>
      <vt:lpstr>Vrijwilligerswerk in Sterksel</vt:lpstr>
      <vt:lpstr>De initiatiefgroep vrijwilligerswerk (samenstelling sinds 30 juli 2026)</vt:lpstr>
      <vt:lpstr>Het knelpunt</vt:lpstr>
      <vt:lpstr>Vrijwilligersorganisaties</vt:lpstr>
      <vt:lpstr>Profiel van vrijwilligers</vt:lpstr>
      <vt:lpstr>Veranderende samenleving heeft invloed</vt:lpstr>
      <vt:lpstr>Voorgestelde aanpak</vt:lpstr>
      <vt:lpstr>Cordaad Welzijn als partner</vt:lpstr>
      <vt:lpstr>Concreet …</vt:lpstr>
      <vt:lpstr>Wat vindt je ervan?</vt:lpstr>
      <vt:lpstr>Ontwikkelingen Poort 43</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Toekomstbestendig Buitengebied Sterksel</vt:lpstr>
      <vt:lpstr>PowerPoint-presentatie</vt:lpstr>
      <vt:lpstr>PowerPoint-presentatie</vt:lpstr>
      <vt:lpstr>Gebiedsgerichte Aanpak (GGA) en  GGA Strabrechtse Heide </vt:lpstr>
      <vt:lpstr>PowerPoint-presentatie</vt:lpstr>
      <vt:lpstr>PowerPoint-presentatie</vt:lpstr>
      <vt:lpstr>PowerPoint-presentatie</vt:lpstr>
      <vt:lpstr>PowerPoint-presentatie</vt:lpstr>
      <vt:lpstr>PowerPoint-presentatie</vt:lpstr>
      <vt:lpstr>Sterkselsche Aa</vt:lpstr>
      <vt:lpstr>Waarom een gebiedsproces</vt:lpstr>
      <vt:lpstr>Waar werken we naar toe Deelgebied Sterkselsche Aa </vt:lpstr>
      <vt:lpstr>Sporenaanpak</vt:lpstr>
      <vt:lpstr>Globale planning </vt:lpstr>
      <vt:lpstr>Meer informatie</vt:lpstr>
      <vt:lpstr>Hoplr Communicatieplatform</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Astrid_en_Martijn Huijts</dc:creator>
  <cp:keywords>v0.1</cp:keywords>
  <cp:lastModifiedBy>Paul Klinkhamer</cp:lastModifiedBy>
  <cp:revision>44</cp:revision>
  <cp:lastPrinted>2025-11-03T14:08:28Z</cp:lastPrinted>
  <dcterms:created xsi:type="dcterms:W3CDTF">2025-10-14T16:38:15Z</dcterms:created>
  <dcterms:modified xsi:type="dcterms:W3CDTF">2026-09-28T12:13:00Z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0x0101007839716AE9F86845BC3F382E9ED0D1E0</vt:lpwstr>
  </property>
  <property fmtid="{D5CDD505-2E9C-101B-9397-08002B2CF9AE}" pid="3" name="xd_Signature">
    <vt:bool>false</vt:bool>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ies>
</file>